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35"/>
  </p:notesMasterIdLst>
  <p:handoutMasterIdLst>
    <p:handoutMasterId r:id="rId36"/>
  </p:handoutMasterIdLst>
  <p:sldIdLst>
    <p:sldId id="366" r:id="rId3"/>
    <p:sldId id="355" r:id="rId4"/>
    <p:sldId id="423" r:id="rId5"/>
    <p:sldId id="425" r:id="rId6"/>
    <p:sldId id="392" r:id="rId7"/>
    <p:sldId id="378" r:id="rId8"/>
    <p:sldId id="319" r:id="rId9"/>
    <p:sldId id="422" r:id="rId10"/>
    <p:sldId id="421" r:id="rId11"/>
    <p:sldId id="424" r:id="rId12"/>
    <p:sldId id="323" r:id="rId13"/>
    <p:sldId id="408" r:id="rId14"/>
    <p:sldId id="409" r:id="rId15"/>
    <p:sldId id="410" r:id="rId16"/>
    <p:sldId id="412" r:id="rId17"/>
    <p:sldId id="413" r:id="rId18"/>
    <p:sldId id="414" r:id="rId19"/>
    <p:sldId id="426" r:id="rId20"/>
    <p:sldId id="415" r:id="rId21"/>
    <p:sldId id="325" r:id="rId22"/>
    <p:sldId id="393" r:id="rId23"/>
    <p:sldId id="406" r:id="rId24"/>
    <p:sldId id="417" r:id="rId25"/>
    <p:sldId id="418" r:id="rId26"/>
    <p:sldId id="341" r:id="rId27"/>
    <p:sldId id="416" r:id="rId28"/>
    <p:sldId id="384" r:id="rId29"/>
    <p:sldId id="345" r:id="rId30"/>
    <p:sldId id="360" r:id="rId31"/>
    <p:sldId id="419" r:id="rId32"/>
    <p:sldId id="391" r:id="rId33"/>
    <p:sldId id="420" r:id="rId34"/>
  </p:sldIdLst>
  <p:sldSz cx="9144000" cy="6858000" type="screen4x3"/>
  <p:notesSz cx="7010400" cy="9296400"/>
  <p:defaultTextStyle>
    <a:defPPr>
      <a:defRPr lang="en-US"/>
    </a:defPPr>
    <a:lvl1pPr algn="ctr" rtl="0" fontAlgn="base">
      <a:spcBef>
        <a:spcPct val="50000"/>
      </a:spcBef>
      <a:spcAft>
        <a:spcPct val="0"/>
      </a:spcAft>
      <a:defRPr sz="3200" kern="1200">
        <a:solidFill>
          <a:srgbClr val="C0C0C0"/>
        </a:solidFill>
        <a:latin typeface="Arial" charset="0"/>
        <a:ea typeface="+mn-ea"/>
        <a:cs typeface="+mn-cs"/>
      </a:defRPr>
    </a:lvl1pPr>
    <a:lvl2pPr marL="457200" algn="ctr" rtl="0" fontAlgn="base">
      <a:spcBef>
        <a:spcPct val="50000"/>
      </a:spcBef>
      <a:spcAft>
        <a:spcPct val="0"/>
      </a:spcAft>
      <a:defRPr sz="3200" kern="1200">
        <a:solidFill>
          <a:srgbClr val="C0C0C0"/>
        </a:solidFill>
        <a:latin typeface="Arial" charset="0"/>
        <a:ea typeface="+mn-ea"/>
        <a:cs typeface="+mn-cs"/>
      </a:defRPr>
    </a:lvl2pPr>
    <a:lvl3pPr marL="914400" algn="ctr" rtl="0" fontAlgn="base">
      <a:spcBef>
        <a:spcPct val="50000"/>
      </a:spcBef>
      <a:spcAft>
        <a:spcPct val="0"/>
      </a:spcAft>
      <a:defRPr sz="3200" kern="1200">
        <a:solidFill>
          <a:srgbClr val="C0C0C0"/>
        </a:solidFill>
        <a:latin typeface="Arial" charset="0"/>
        <a:ea typeface="+mn-ea"/>
        <a:cs typeface="+mn-cs"/>
      </a:defRPr>
    </a:lvl3pPr>
    <a:lvl4pPr marL="1371600" algn="ctr" rtl="0" fontAlgn="base">
      <a:spcBef>
        <a:spcPct val="50000"/>
      </a:spcBef>
      <a:spcAft>
        <a:spcPct val="0"/>
      </a:spcAft>
      <a:defRPr sz="3200" kern="1200">
        <a:solidFill>
          <a:srgbClr val="C0C0C0"/>
        </a:solidFill>
        <a:latin typeface="Arial" charset="0"/>
        <a:ea typeface="+mn-ea"/>
        <a:cs typeface="+mn-cs"/>
      </a:defRPr>
    </a:lvl4pPr>
    <a:lvl5pPr marL="1828800" algn="ctr" rtl="0" fontAlgn="base">
      <a:spcBef>
        <a:spcPct val="50000"/>
      </a:spcBef>
      <a:spcAft>
        <a:spcPct val="0"/>
      </a:spcAft>
      <a:defRPr sz="3200" kern="1200">
        <a:solidFill>
          <a:srgbClr val="C0C0C0"/>
        </a:solidFill>
        <a:latin typeface="Arial" charset="0"/>
        <a:ea typeface="+mn-ea"/>
        <a:cs typeface="+mn-cs"/>
      </a:defRPr>
    </a:lvl5pPr>
    <a:lvl6pPr marL="2286000" algn="l" defTabSz="914400" rtl="0" eaLnBrk="1" latinLnBrk="0" hangingPunct="1">
      <a:defRPr sz="3200" kern="1200">
        <a:solidFill>
          <a:srgbClr val="C0C0C0"/>
        </a:solidFill>
        <a:latin typeface="Arial" charset="0"/>
        <a:ea typeface="+mn-ea"/>
        <a:cs typeface="+mn-cs"/>
      </a:defRPr>
    </a:lvl6pPr>
    <a:lvl7pPr marL="2743200" algn="l" defTabSz="914400" rtl="0" eaLnBrk="1" latinLnBrk="0" hangingPunct="1">
      <a:defRPr sz="3200" kern="1200">
        <a:solidFill>
          <a:srgbClr val="C0C0C0"/>
        </a:solidFill>
        <a:latin typeface="Arial" charset="0"/>
        <a:ea typeface="+mn-ea"/>
        <a:cs typeface="+mn-cs"/>
      </a:defRPr>
    </a:lvl7pPr>
    <a:lvl8pPr marL="3200400" algn="l" defTabSz="914400" rtl="0" eaLnBrk="1" latinLnBrk="0" hangingPunct="1">
      <a:defRPr sz="3200" kern="1200">
        <a:solidFill>
          <a:srgbClr val="C0C0C0"/>
        </a:solidFill>
        <a:latin typeface="Arial" charset="0"/>
        <a:ea typeface="+mn-ea"/>
        <a:cs typeface="+mn-cs"/>
      </a:defRPr>
    </a:lvl8pPr>
    <a:lvl9pPr marL="3657600" algn="l" defTabSz="914400" rtl="0" eaLnBrk="1" latinLnBrk="0" hangingPunct="1">
      <a:defRPr sz="3200" kern="1200">
        <a:solidFill>
          <a:srgbClr val="C0C0C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C0C0C0"/>
    <a:srgbClr val="DDDDDD"/>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75456" autoAdjust="0"/>
  </p:normalViewPr>
  <p:slideViewPr>
    <p:cSldViewPr>
      <p:cViewPr>
        <p:scale>
          <a:sx n="87" d="100"/>
          <a:sy n="87" d="100"/>
        </p:scale>
        <p:origin x="-64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vl1pPr>
          </a:lstStyle>
          <a:p>
            <a:pPr>
              <a:defRPr/>
            </a:pPr>
            <a:endParaRPr lang="en-US"/>
          </a:p>
        </p:txBody>
      </p:sp>
      <p:sp>
        <p:nvSpPr>
          <p:cNvPr id="15155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3377374E-765C-4F89-BD5D-E2877AB225DE}" type="datetimeFigureOut">
              <a:rPr lang="en-US"/>
              <a:pPr>
                <a:defRPr/>
              </a:pPr>
              <a:t>3/5/2014</a:t>
            </a:fld>
            <a:endParaRPr lang="en-US"/>
          </a:p>
        </p:txBody>
      </p:sp>
      <p:sp>
        <p:nvSpPr>
          <p:cNvPr id="15155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vl1pPr>
          </a:lstStyle>
          <a:p>
            <a:pPr>
              <a:defRPr/>
            </a:pPr>
            <a:endParaRPr lang="en-US"/>
          </a:p>
        </p:txBody>
      </p:sp>
      <p:sp>
        <p:nvSpPr>
          <p:cNvPr id="15155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9432D57-FBEB-4A0A-9283-AE857A41DDAE}" type="slidenum">
              <a:rPr lang="en-US"/>
              <a:pPr>
                <a:defRPr/>
              </a:pPr>
              <a:t>‹#›</a:t>
            </a:fld>
            <a:endParaRPr lang="en-US"/>
          </a:p>
        </p:txBody>
      </p:sp>
    </p:spTree>
    <p:extLst>
      <p:ext uri="{BB962C8B-B14F-4D97-AF65-F5344CB8AC3E}">
        <p14:creationId xmlns:p14="http://schemas.microsoft.com/office/powerpoint/2010/main" val="922384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l" defTabSz="931863">
              <a:spcBef>
                <a:spcPct val="0"/>
              </a:spcBef>
              <a:defRPr sz="1200">
                <a:solidFill>
                  <a:schemeClr val="tx1"/>
                </a:solidFill>
              </a:defRPr>
            </a:lvl1pPr>
          </a:lstStyle>
          <a:p>
            <a:pPr>
              <a:defRPr/>
            </a:pPr>
            <a:endParaRPr lang="en-US"/>
          </a:p>
        </p:txBody>
      </p:sp>
      <p:sp>
        <p:nvSpPr>
          <p:cNvPr id="7171" name="Rectangle 3"/>
          <p:cNvSpPr>
            <a:spLocks noGrp="1" noChangeArrowheads="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spcBef>
                <a:spcPct val="0"/>
              </a:spcBef>
              <a:defRPr sz="1200">
                <a:solidFill>
                  <a:schemeClr val="tx1"/>
                </a:solidFill>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l" defTabSz="931863">
              <a:spcBef>
                <a:spcPct val="0"/>
              </a:spcBef>
              <a:defRPr sz="1200">
                <a:solidFill>
                  <a:schemeClr val="tx1"/>
                </a:solidFill>
              </a:defRPr>
            </a:lvl1pPr>
          </a:lstStyle>
          <a:p>
            <a:pPr>
              <a:defRPr/>
            </a:pPr>
            <a:endParaRPr lang="en-US"/>
          </a:p>
        </p:txBody>
      </p:sp>
      <p:sp>
        <p:nvSpPr>
          <p:cNvPr id="717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spcBef>
                <a:spcPct val="0"/>
              </a:spcBef>
              <a:defRPr sz="1200">
                <a:solidFill>
                  <a:schemeClr val="tx1"/>
                </a:solidFill>
              </a:defRPr>
            </a:lvl1pPr>
          </a:lstStyle>
          <a:p>
            <a:pPr>
              <a:defRPr/>
            </a:pPr>
            <a:fld id="{3654669F-DED9-4CA1-87EA-0278A8DEB55A}" type="slidenum">
              <a:rPr lang="en-US"/>
              <a:pPr>
                <a:defRPr/>
              </a:pPr>
              <a:t>‹#›</a:t>
            </a:fld>
            <a:endParaRPr lang="en-US"/>
          </a:p>
        </p:txBody>
      </p:sp>
    </p:spTree>
    <p:extLst>
      <p:ext uri="{BB962C8B-B14F-4D97-AF65-F5344CB8AC3E}">
        <p14:creationId xmlns:p14="http://schemas.microsoft.com/office/powerpoint/2010/main" val="3059163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sz="14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84275" y="698500"/>
            <a:ext cx="4646613" cy="3484563"/>
          </a:xfrm>
          <a:ln/>
        </p:spPr>
      </p:sp>
      <p:sp>
        <p:nvSpPr>
          <p:cNvPr id="46083" name="Rectangle 3"/>
          <p:cNvSpPr>
            <a:spLocks noGrp="1" noChangeArrowheads="1"/>
          </p:cNvSpPr>
          <p:nvPr>
            <p:ph type="body" idx="1"/>
          </p:nvPr>
        </p:nvSpPr>
        <p:spPr>
          <a:xfrm>
            <a:off x="701675" y="4416425"/>
            <a:ext cx="5607050" cy="4181475"/>
          </a:xfrm>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82688" y="698500"/>
            <a:ext cx="4646612" cy="3484563"/>
          </a:xfrm>
          <a:ln/>
        </p:spPr>
      </p:sp>
      <p:sp>
        <p:nvSpPr>
          <p:cNvPr id="47107" name="Rectangle 3"/>
          <p:cNvSpPr>
            <a:spLocks noGrp="1" noChangeArrowheads="1"/>
          </p:cNvSpPr>
          <p:nvPr>
            <p:ph type="body" idx="1"/>
          </p:nvPr>
        </p:nvSpPr>
        <p:spPr>
          <a:xfrm>
            <a:off x="935038" y="4416425"/>
            <a:ext cx="5140325" cy="4181475"/>
          </a:xfrm>
          <a:noFill/>
          <a:ln/>
        </p:spPr>
        <p:txBody>
          <a:bodyPr/>
          <a:lstStyle/>
          <a:p>
            <a:r>
              <a:rPr lang="en-US" smtClean="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mtClean="0"/>
              <a:t>Each episode of SUTI costs additional $676; bacteremia: $2836</a:t>
            </a:r>
          </a:p>
        </p:txBody>
      </p:sp>
      <p:sp>
        <p:nvSpPr>
          <p:cNvPr id="37892" name="Slide Number Placeholder 3"/>
          <p:cNvSpPr>
            <a:spLocks noGrp="1"/>
          </p:cNvSpPr>
          <p:nvPr>
            <p:ph type="sldNum" sz="quarter" idx="5"/>
          </p:nvPr>
        </p:nvSpPr>
        <p:spPr>
          <a:noFill/>
        </p:spPr>
        <p:txBody>
          <a:bodyPr/>
          <a:lstStyle/>
          <a:p>
            <a:fld id="{9FD2CC02-40D0-4949-9468-8F3F4F6EF01A}"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r>
              <a:rPr lang="en-US" smtClean="0"/>
              <a:t>Several challenges and needs related to the measurement of CAUTIs were identified.</a:t>
            </a:r>
          </a:p>
          <a:p>
            <a:r>
              <a:rPr lang="en-US" smtClean="0"/>
              <a:t>Participants suggested a comparison of NHSN symptomatic UTI (or available state data collecting similar variables) to administrative discharge data and a review of the UTI definition in non-acute care settings to validate data quality and ensure monitoring of the full burden of CAUTIs. Many experts pointed out current limitations of the UTI definition and proposed that the metric should focus only on bloodstream infections secondary to UTIs.</a:t>
            </a:r>
          </a:p>
          <a:p>
            <a:r>
              <a:rPr lang="en-US" smtClean="0"/>
              <a:t>In addition, participants suggested that strategies to widely implement “best practices” in the prevention of CAUTIs in a range of settings be developed. Participants felt that these actions would help identify targets and play a vital role in the selection of future metrics.</a:t>
            </a:r>
          </a:p>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84275" y="698500"/>
            <a:ext cx="4646613" cy="3484563"/>
          </a:xfrm>
          <a:ln/>
        </p:spPr>
      </p:sp>
      <p:sp>
        <p:nvSpPr>
          <p:cNvPr id="39939" name="Rectangle 3"/>
          <p:cNvSpPr>
            <a:spLocks noGrp="1" noChangeArrowheads="1"/>
          </p:cNvSpPr>
          <p:nvPr>
            <p:ph type="body" idx="1"/>
          </p:nvPr>
        </p:nvSpPr>
        <p:spPr>
          <a:xfrm>
            <a:off x="701675" y="4416425"/>
            <a:ext cx="5607050" cy="4181475"/>
          </a:xfrm>
          <a:noFill/>
          <a:ln/>
        </p:spPr>
        <p:txBody>
          <a:bodyPr/>
          <a:lstStyle/>
          <a:p>
            <a:r>
              <a:rPr lang="en-US" smtClean="0"/>
              <a:t>Most microorganisms causing endemic CAUTI derive from the patient's own colonic and perineal flora or from the hands of health-care personnel during catheter insertion or manipulation of the collection system.  Organisms gain access in one of two ways (</a:t>
            </a:r>
            <a:r>
              <a:rPr lang="en-US" smtClean="0">
                <a:hlinkClick r:id="" action="ppaction://noaction"/>
              </a:rPr>
              <a:t>Figure 1</a:t>
            </a:r>
            <a:r>
              <a:rPr lang="en-US" smtClean="0"/>
              <a:t>). Extraluminal contamination may occur early, by direct inoculation when the catheter is inserted, or later, by organisms ascending from the perineum by capillary action in the thin mucous film contiguous to the external catheter surface. Intraluminal contamination occurs by reflux of microorganisms gaining access to the catheter lumen from failure of closed drainage or contamination of urine in the collection bag.</a:t>
            </a:r>
          </a:p>
          <a:p>
            <a:r>
              <a:rPr lang="en-US" smtClean="0"/>
              <a:t>Recent studies suggest that CAUTIs most frequently stem from microorganisms gaining access to the bladder extraluminally, but both routes are important (</a:t>
            </a:r>
            <a:r>
              <a:rPr lang="en-US" smtClean="0">
                <a:hlinkClick r:id="" action="ppaction://noaction"/>
              </a:rPr>
              <a:t>Table 2</a:t>
            </a:r>
            <a:r>
              <a:rPr lang="en-US" smtClean="0"/>
              <a:t>) (</a:t>
            </a:r>
            <a:r>
              <a:rPr lang="en-US" smtClean="0">
                <a:hlinkClick r:id="rId3" action="ppaction://hlinksldjump"/>
              </a:rPr>
              <a:t>16</a:t>
            </a:r>
            <a:r>
              <a:rPr lang="en-US" smtClean="0"/>
              <a:t>). Some studies suggest that the extraluminal route may be of greater relative importance in women because of the short urethra and its close proximity to the anus (</a:t>
            </a:r>
            <a:r>
              <a:rPr lang="en-US" smtClean="0">
                <a:hlinkClick r:id="rId3" action="ppaction://hlinksldjump"/>
              </a:rPr>
              <a:t>17</a:t>
            </a:r>
            <a:r>
              <a:rPr lang="en-US" smtClean="0"/>
              <a:t>). Investigators have found that antecedent heavy periurethral cutaneous colonization is an important risk factor for CAUTI in both men and women (</a:t>
            </a:r>
            <a:r>
              <a:rPr lang="en-US" smtClean="0">
                <a:hlinkClick r:id="rId3" action="ppaction://hlinksldjump"/>
              </a:rPr>
              <a:t>17,18</a:t>
            </a:r>
            <a:r>
              <a:rPr lang="en-US" smtClean="0"/>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84275" y="698500"/>
            <a:ext cx="4646613" cy="3484563"/>
          </a:xfrm>
          <a:ln/>
        </p:spPr>
      </p:sp>
      <p:sp>
        <p:nvSpPr>
          <p:cNvPr id="40963" name="Rectangle 3"/>
          <p:cNvSpPr>
            <a:spLocks noGrp="1" noChangeArrowheads="1"/>
          </p:cNvSpPr>
          <p:nvPr>
            <p:ph type="body" idx="1"/>
          </p:nvPr>
        </p:nvSpPr>
        <p:spPr>
          <a:xfrm>
            <a:off x="701675" y="4416425"/>
            <a:ext cx="5607050" cy="4181475"/>
          </a:xfrm>
          <a:noFill/>
          <a:ln/>
        </p:spPr>
        <p:txBody>
          <a:bodyPr/>
          <a:lstStyle/>
          <a:p>
            <a:r>
              <a:rPr lang="en-US" smtClean="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01EF6048-2E16-4075-8D4A-AE0136BC0553}" type="slidenum">
              <a:rPr lang="en-US" smtClean="0"/>
              <a:pPr/>
              <a:t>10</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84275" y="698500"/>
            <a:ext cx="4646613" cy="3484563"/>
          </a:xfrm>
          <a:ln/>
        </p:spPr>
      </p:sp>
      <p:sp>
        <p:nvSpPr>
          <p:cNvPr id="43011" name="Rectangle 3"/>
          <p:cNvSpPr>
            <a:spLocks noGrp="1" noChangeArrowheads="1"/>
          </p:cNvSpPr>
          <p:nvPr>
            <p:ph type="body" idx="1"/>
          </p:nvPr>
        </p:nvSpPr>
        <p:spPr>
          <a:xfrm>
            <a:off x="701675" y="4416425"/>
            <a:ext cx="5607050" cy="4181475"/>
          </a:xfrm>
          <a:noFill/>
          <a:ln/>
        </p:spPr>
        <p:txBody>
          <a:bodyPr/>
          <a:lstStyle/>
          <a:p>
            <a:endParaRPr lang="en-US" smtClean="0"/>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84275" y="698500"/>
            <a:ext cx="4646613" cy="3484563"/>
          </a:xfrm>
          <a:ln/>
        </p:spPr>
      </p:sp>
      <p:sp>
        <p:nvSpPr>
          <p:cNvPr id="44035" name="Rectangle 3"/>
          <p:cNvSpPr>
            <a:spLocks noGrp="1" noChangeArrowheads="1"/>
          </p:cNvSpPr>
          <p:nvPr>
            <p:ph type="body" idx="1"/>
          </p:nvPr>
        </p:nvSpPr>
        <p:spPr>
          <a:xfrm>
            <a:off x="701675" y="4416425"/>
            <a:ext cx="5607050" cy="4181475"/>
          </a:xfrm>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84275" y="698500"/>
            <a:ext cx="4646613" cy="3484563"/>
          </a:xfrm>
          <a:ln/>
        </p:spPr>
      </p:sp>
      <p:sp>
        <p:nvSpPr>
          <p:cNvPr id="45059" name="Rectangle 3"/>
          <p:cNvSpPr>
            <a:spLocks noGrp="1" noChangeArrowheads="1"/>
          </p:cNvSpPr>
          <p:nvPr>
            <p:ph type="body" idx="1"/>
          </p:nvPr>
        </p:nvSpPr>
        <p:spPr>
          <a:xfrm>
            <a:off x="701675" y="4416425"/>
            <a:ext cx="5607050" cy="4181475"/>
          </a:xfrm>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A764DF6-D633-4E34-904D-1AF492B31B5E}"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412AD2-D926-4510-955F-24E9294E465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76FF3B6-9F60-493C-A511-85C55B783C81}"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728B1B-203D-4803-ACE1-134833CD4B0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6E977CE-989A-4B84-9048-1BA53A5BAF93}"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0D1BD7-0FC4-4AA1-871F-73E02840202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fld id="{870E8B48-6A0A-4D60-9596-09CB911658E8}"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FCA765-B347-4001-949C-2AC18D308CC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FEDC4FD-D59C-4D12-8845-DBCCA702E24B}"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78D114-E477-4A52-AEB9-0DC0A6A5CE0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E33573E-3F0D-4AAF-9F61-F77704E5B72E}"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EE6898-1591-4DF4-B578-13D2247217B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15A7F08-0E8B-4836-A4C2-C2FF49C5B5C0}"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B2A022-4691-457B-8ED8-5A5A584CD4A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E1BEC2F-B972-497C-96B2-998CBAFF40CD}" type="datetime1">
              <a:rPr lang="en-US"/>
              <a:pPr>
                <a:defRPr/>
              </a:pPr>
              <a:t>3/5/2014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27AC7FB-4268-4E4A-89F7-0762118111F9}"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B765A29-FFA7-401B-B940-FD7C563DE08E}" type="datetime1">
              <a:rPr lang="en-US"/>
              <a:pPr>
                <a:defRPr/>
              </a:pPr>
              <a:t>3/5/2014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6F4F6A8-66FB-4E23-828E-2875FBBF78E2}"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502431DE-89F2-468D-BD91-493D515AA117}" type="datetime1">
              <a:rPr lang="en-US"/>
              <a:pPr>
                <a:defRPr/>
              </a:pPr>
              <a:t>3/5/2014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4EFD528-5446-45B4-810D-6BD2AC5514D3}"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B2613F4-2D85-4995-9D6C-B0F0BB370971}" type="datetime1">
              <a:rPr lang="en-US"/>
              <a:pPr>
                <a:defRPr/>
              </a:pPr>
              <a:t>3/5/2014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E16039D-0A53-4230-9362-173BA0C060C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16DB751-C4DD-4D05-A86B-7E8C2D508C36}"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ACCAA4-64E2-4B18-B9EA-D0FF79F457F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F3638C-E9E5-4262-ADE3-5F469517EE89}" type="datetime1">
              <a:rPr lang="en-US"/>
              <a:pPr>
                <a:defRPr/>
              </a:pPr>
              <a:t>3/5/2014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7B8F83-B53B-4641-8049-E7F6286B148C}"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DDCF22D-0AA8-4F39-8F5B-D95FC423BEA6}" type="datetime1">
              <a:rPr lang="en-US"/>
              <a:pPr>
                <a:defRPr/>
              </a:pPr>
              <a:t>3/5/2014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EB25C0-7E35-48E7-95C1-2ED70AEDEA63}"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A30B699-9A44-47AE-B2FC-212D16A27405}"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F3042F-0165-4337-BB17-8730E0E5006A}"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AFEF35A-4F29-4DE5-98A0-112505A0CCDE}"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66F17B-F29C-4576-8782-559818AB2DA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A3DE800-BD12-42C3-AACC-EB07A82BCDC1}" type="datetime1">
              <a:rPr lang="en-US"/>
              <a:pPr>
                <a:defRPr/>
              </a:pPr>
              <a:t>3/5/2014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9D3BB2-4A16-4029-976B-34179DC904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ABC8FB0-BA06-493F-9F8A-DAB7344B4DE1}" type="datetime1">
              <a:rPr lang="en-US"/>
              <a:pPr>
                <a:defRPr/>
              </a:pPr>
              <a:t>3/5/2014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F59B87-9602-4024-B394-3519D0CF0D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C54EFD2-0E21-4A4B-893A-869450898D71}" type="datetime1">
              <a:rPr lang="en-US"/>
              <a:pPr>
                <a:defRPr/>
              </a:pPr>
              <a:t>3/5/2014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CCE8CDA-1845-4C8D-B4F5-88026566735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36E8B87-C047-4FD1-BEA5-D6B643F2187A}" type="datetime1">
              <a:rPr lang="en-US"/>
              <a:pPr>
                <a:defRPr/>
              </a:pPr>
              <a:t>3/5/2014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31DACD1-D23C-4EDB-8DC2-FDBD127E022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D247E80-5AAC-4C19-A983-8140A68E3BD2}" type="datetime1">
              <a:rPr lang="en-US"/>
              <a:pPr>
                <a:defRPr/>
              </a:pPr>
              <a:t>3/5/2014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99F78AA-E2B2-40C8-8C77-052CC9DD6DA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1554E8-37AA-473A-A650-A9B1524E221E}" type="datetime1">
              <a:rPr lang="en-US"/>
              <a:pPr>
                <a:defRPr/>
              </a:pPr>
              <a:t>3/5/2014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C5FAA2-507D-4082-AD19-E20D04C2D85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F4F18CF-BE64-480A-A58E-AAAD908942DF}" type="datetime1">
              <a:rPr lang="en-US"/>
              <a:pPr>
                <a:defRPr/>
              </a:pPr>
              <a:t>3/5/2014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AB3112-2529-4D04-9CE2-7EF51B7D9E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p:nvPicPr>
        <p:blipFill>
          <a:blip r:embed="rId14" cstate="print"/>
          <a:srcRect/>
          <a:stretch>
            <a:fillRect/>
          </a:stretch>
        </p:blipFill>
        <p:spPr bwMode="auto">
          <a:xfrm>
            <a:off x="0" y="-4763"/>
            <a:ext cx="9145588" cy="6862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a:solidFill>
                  <a:schemeClr val="tx1"/>
                </a:solidFill>
              </a:defRPr>
            </a:lvl1pPr>
          </a:lstStyle>
          <a:p>
            <a:pPr>
              <a:defRPr/>
            </a:pPr>
            <a:fld id="{0C95F1E2-8217-4F81-8B0A-4A67F50627AA}" type="datetime1">
              <a:rPr lang="en-US"/>
              <a:pPr>
                <a:defRPr/>
              </a:pPr>
              <a:t>3/5/2014</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defRPr>
            </a:lvl1pPr>
          </a:lstStyle>
          <a:p>
            <a:pPr>
              <a:defRPr/>
            </a:pPr>
            <a:fld id="{D07D01D0-8176-419E-A39D-3E51238A1A3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0"/>
          <p:cNvPicPr>
            <a:picLocks noChangeAspect="1" noChangeArrowheads="1"/>
          </p:cNvPicPr>
          <p:nvPr/>
        </p:nvPicPr>
        <p:blipFill>
          <a:blip r:embed="rId13" cstate="print"/>
          <a:srcRect/>
          <a:stretch>
            <a:fillRect/>
          </a:stretch>
        </p:blipFill>
        <p:spPr bwMode="auto">
          <a:xfrm>
            <a:off x="0" y="-4763"/>
            <a:ext cx="9145588" cy="6862763"/>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a:solidFill>
                  <a:schemeClr val="tx1"/>
                </a:solidFill>
              </a:defRPr>
            </a:lvl1pPr>
          </a:lstStyle>
          <a:p>
            <a:pPr>
              <a:defRPr/>
            </a:pPr>
            <a:fld id="{99A46546-5688-40EE-8311-7DF4867CC46F}" type="datetime1">
              <a:rPr lang="en-US"/>
              <a:pPr>
                <a:defRPr/>
              </a:pPr>
              <a:t>3/5/2014</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defRPr>
            </a:lvl1pPr>
          </a:lstStyle>
          <a:p>
            <a:pPr>
              <a:defRPr/>
            </a:pPr>
            <a:fld id="{BF2FD85B-87FC-4348-9E51-58794A1BDDC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cdc.gov/hicpac"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dc.gov/hicpac/cauti/001_cauti.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dc.gov/hicpac/cauti/001_cauti.html"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dc.gov/hicpac/cauti/001_cauti.html"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http://www.cdc.gov/hicpac/cauti/001_cauti.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cdc.gov/hicpac/cauti/001_cauti.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cdc.gov/nhsn/library.html"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hyperlink" Target="http://www.cdc.gov/hicpac/cauti/001_cauti.html"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cdc.gov/nhsn/library.html"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medscape.com/partners/cdc/public/cdc-commentary?src=cdcad1"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hhs.gov/ophs/initiatives/hai/prevtarget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hhs.gov/ophs/initiatives/hai/appendices.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cdc.gov/nhsn/library.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457200" y="2667000"/>
            <a:ext cx="8229600" cy="1219200"/>
          </a:xfrm>
        </p:spPr>
        <p:txBody>
          <a:bodyPr/>
          <a:lstStyle/>
          <a:p>
            <a:pPr eaLnBrk="1" hangingPunct="1"/>
            <a:r>
              <a:rPr lang="en-US" sz="3200" smtClean="0">
                <a:solidFill>
                  <a:schemeClr val="tx1"/>
                </a:solidFill>
              </a:rPr>
              <a:t>Catheter-associated Urinary Tract</a:t>
            </a:r>
            <a:r>
              <a:rPr lang="en-US" sz="3200" i="1" smtClean="0">
                <a:solidFill>
                  <a:schemeClr val="tx1"/>
                </a:solidFill>
              </a:rPr>
              <a:t> </a:t>
            </a:r>
            <a:r>
              <a:rPr lang="en-US" sz="3200" smtClean="0">
                <a:solidFill>
                  <a:schemeClr val="tx1"/>
                </a:solidFill>
              </a:rPr>
              <a:t>Infection (CAUTI) Toolkit</a:t>
            </a:r>
            <a:br>
              <a:rPr lang="en-US" sz="3200" smtClean="0">
                <a:solidFill>
                  <a:schemeClr val="tx1"/>
                </a:solidFill>
              </a:rPr>
            </a:br>
            <a:r>
              <a:rPr lang="en-US" sz="3200" b="1" smtClean="0">
                <a:solidFill>
                  <a:schemeClr val="tx1"/>
                </a:solidFill>
              </a:rPr>
              <a:t> </a:t>
            </a:r>
            <a:r>
              <a:rPr lang="en-US" sz="2400" smtClean="0"/>
              <a:t>Activity C: ELC Prevention Collaboratives</a:t>
            </a:r>
          </a:p>
        </p:txBody>
      </p:sp>
      <p:sp>
        <p:nvSpPr>
          <p:cNvPr id="3075" name="Rectangle 3"/>
          <p:cNvSpPr>
            <a:spLocks noChangeArrowheads="1"/>
          </p:cNvSpPr>
          <p:nvPr/>
        </p:nvSpPr>
        <p:spPr bwMode="auto">
          <a:xfrm>
            <a:off x="1371600" y="4191000"/>
            <a:ext cx="6400800" cy="1295400"/>
          </a:xfrm>
          <a:prstGeom prst="rect">
            <a:avLst/>
          </a:prstGeom>
          <a:noFill/>
          <a:ln w="9525">
            <a:noFill/>
            <a:miter lim="800000"/>
            <a:headEnd/>
            <a:tailEnd/>
          </a:ln>
        </p:spPr>
        <p:txBody>
          <a:bodyPr/>
          <a:lstStyle/>
          <a:p>
            <a:pPr eaLnBrk="0" hangingPunct="0">
              <a:spcBef>
                <a:spcPct val="20000"/>
              </a:spcBef>
            </a:pPr>
            <a:endParaRPr lang="en-US" sz="1800">
              <a:solidFill>
                <a:schemeClr val="tx1"/>
              </a:solidFill>
            </a:endParaRPr>
          </a:p>
        </p:txBody>
      </p:sp>
      <p:sp>
        <p:nvSpPr>
          <p:cNvPr id="3076" name="Rectangle 4"/>
          <p:cNvSpPr>
            <a:spLocks noChangeArrowheads="1"/>
          </p:cNvSpPr>
          <p:nvPr/>
        </p:nvSpPr>
        <p:spPr bwMode="auto">
          <a:xfrm>
            <a:off x="228600" y="5638800"/>
            <a:ext cx="8642350" cy="523875"/>
          </a:xfrm>
          <a:prstGeom prst="rect">
            <a:avLst/>
          </a:prstGeom>
          <a:noFill/>
          <a:ln w="9525" algn="ctr">
            <a:noFill/>
            <a:miter lim="800000"/>
            <a:headEnd/>
            <a:tailEnd/>
          </a:ln>
        </p:spPr>
        <p:txBody>
          <a:bodyPr>
            <a:spAutoFit/>
          </a:bodyPr>
          <a:lstStyle/>
          <a:p>
            <a:r>
              <a:rPr lang="en-US" sz="1400">
                <a:solidFill>
                  <a:schemeClr val="tx1"/>
                </a:solidFill>
              </a:rPr>
              <a:t>Disclaimer: The findings and conclusions in this presentation are those of the authors and do not necessarily represent the views of the Centers for Disease Control and Prevention.</a:t>
            </a:r>
          </a:p>
        </p:txBody>
      </p:sp>
      <p:pic>
        <p:nvPicPr>
          <p:cNvPr id="3077" name="Picture 5" descr="09_207039_HAIPreventionFinalLogo_color"/>
          <p:cNvPicPr>
            <a:picLocks noChangeAspect="1" noChangeArrowheads="1"/>
          </p:cNvPicPr>
          <p:nvPr/>
        </p:nvPicPr>
        <p:blipFill>
          <a:blip r:embed="rId2" cstate="print"/>
          <a:srcRect/>
          <a:stretch>
            <a:fillRect/>
          </a:stretch>
        </p:blipFill>
        <p:spPr bwMode="auto">
          <a:xfrm>
            <a:off x="3200400" y="1036638"/>
            <a:ext cx="2609850" cy="1554162"/>
          </a:xfrm>
          <a:prstGeom prst="rect">
            <a:avLst/>
          </a:prstGeom>
          <a:noFill/>
          <a:ln w="9525">
            <a:noFill/>
            <a:miter lim="800000"/>
            <a:headEnd/>
            <a:tailEnd/>
          </a:ln>
        </p:spPr>
      </p:pic>
      <p:sp>
        <p:nvSpPr>
          <p:cNvPr id="3078" name="Rectangle 3"/>
          <p:cNvSpPr>
            <a:spLocks noChangeArrowheads="1"/>
          </p:cNvSpPr>
          <p:nvPr/>
        </p:nvSpPr>
        <p:spPr bwMode="auto">
          <a:xfrm>
            <a:off x="1295400" y="4267200"/>
            <a:ext cx="6400800" cy="1295400"/>
          </a:xfrm>
          <a:prstGeom prst="rect">
            <a:avLst/>
          </a:prstGeom>
          <a:noFill/>
          <a:ln w="9525">
            <a:noFill/>
            <a:miter lim="800000"/>
            <a:headEnd/>
            <a:tailEnd/>
          </a:ln>
        </p:spPr>
        <p:txBody>
          <a:bodyPr/>
          <a:lstStyle/>
          <a:p>
            <a:pPr eaLnBrk="0" hangingPunct="0">
              <a:spcBef>
                <a:spcPct val="20000"/>
              </a:spcBef>
            </a:pPr>
            <a:endParaRPr lang="en-US" sz="1800">
              <a:solidFill>
                <a:schemeClr val="tx1"/>
              </a:solidFill>
            </a:endParaRPr>
          </a:p>
        </p:txBody>
      </p:sp>
      <p:sp>
        <p:nvSpPr>
          <p:cNvPr id="3079" name="Rectangle 8"/>
          <p:cNvSpPr>
            <a:spLocks noChangeArrowheads="1"/>
          </p:cNvSpPr>
          <p:nvPr/>
        </p:nvSpPr>
        <p:spPr bwMode="auto">
          <a:xfrm>
            <a:off x="1905000" y="4114800"/>
            <a:ext cx="5105400" cy="1192213"/>
          </a:xfrm>
          <a:prstGeom prst="rect">
            <a:avLst/>
          </a:prstGeom>
          <a:noFill/>
          <a:ln w="9525" algn="ctr">
            <a:noFill/>
            <a:miter lim="800000"/>
            <a:headEnd/>
            <a:tailEnd/>
          </a:ln>
        </p:spPr>
        <p:txBody>
          <a:bodyPr>
            <a:spAutoFit/>
          </a:bodyPr>
          <a:lstStyle/>
          <a:p>
            <a:r>
              <a:rPr lang="en-US" sz="1800">
                <a:solidFill>
                  <a:schemeClr val="tx1"/>
                </a:solidFill>
              </a:rPr>
              <a:t>Carolyn Gould, MD MSCR</a:t>
            </a:r>
          </a:p>
          <a:p>
            <a:r>
              <a:rPr lang="en-US" sz="1800">
                <a:solidFill>
                  <a:schemeClr val="tx1"/>
                </a:solidFill>
              </a:rPr>
              <a:t>Division of Healthcare Quality Promotion</a:t>
            </a:r>
          </a:p>
          <a:p>
            <a:r>
              <a:rPr lang="en-US" sz="1800">
                <a:solidFill>
                  <a:schemeClr val="tx1"/>
                </a:solidFill>
              </a:rPr>
              <a:t>Centers for Disease Control and Prevention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371600" y="762000"/>
            <a:ext cx="6705600" cy="838200"/>
          </a:xfrm>
        </p:spPr>
        <p:txBody>
          <a:bodyPr/>
          <a:lstStyle/>
          <a:p>
            <a:r>
              <a:rPr lang="en-US" b="1" smtClean="0"/>
              <a:t>Prevention Strategies</a:t>
            </a:r>
            <a:r>
              <a:rPr lang="en-US" smtClean="0"/>
              <a:t> </a:t>
            </a:r>
            <a:br>
              <a:rPr lang="en-US" smtClean="0"/>
            </a:br>
            <a:endParaRPr lang="en-US" b="1" smtClean="0">
              <a:solidFill>
                <a:schemeClr val="tx1"/>
              </a:solidFill>
            </a:endParaRPr>
          </a:p>
        </p:txBody>
      </p:sp>
      <p:sp>
        <p:nvSpPr>
          <p:cNvPr id="12291" name="Rectangle 3"/>
          <p:cNvSpPr>
            <a:spLocks noGrp="1" noChangeArrowheads="1"/>
          </p:cNvSpPr>
          <p:nvPr>
            <p:ph type="body" sz="half" idx="1"/>
          </p:nvPr>
        </p:nvSpPr>
        <p:spPr>
          <a:xfrm>
            <a:off x="762000" y="1600200"/>
            <a:ext cx="3657600" cy="2590800"/>
          </a:xfrm>
        </p:spPr>
        <p:txBody>
          <a:bodyPr/>
          <a:lstStyle/>
          <a:p>
            <a:r>
              <a:rPr lang="en-US" b="1" smtClean="0"/>
              <a:t>Core Strategies</a:t>
            </a:r>
          </a:p>
          <a:p>
            <a:pPr lvl="1"/>
            <a:r>
              <a:rPr lang="en-US" smtClean="0"/>
              <a:t>High levels of scientific evidence	</a:t>
            </a:r>
          </a:p>
          <a:p>
            <a:pPr lvl="1"/>
            <a:r>
              <a:rPr lang="en-US" smtClean="0"/>
              <a:t>Demonstrated feasibility</a:t>
            </a:r>
          </a:p>
          <a:p>
            <a:endParaRPr lang="en-US" sz="2400" smtClean="0"/>
          </a:p>
        </p:txBody>
      </p:sp>
      <p:sp>
        <p:nvSpPr>
          <p:cNvPr id="12292" name="Rectangle 4"/>
          <p:cNvSpPr>
            <a:spLocks noGrp="1" noChangeArrowheads="1"/>
          </p:cNvSpPr>
          <p:nvPr>
            <p:ph type="body" sz="half" idx="2"/>
          </p:nvPr>
        </p:nvSpPr>
        <p:spPr>
          <a:xfrm>
            <a:off x="4724400" y="1524000"/>
            <a:ext cx="3657600" cy="2819400"/>
          </a:xfrm>
        </p:spPr>
        <p:txBody>
          <a:bodyPr/>
          <a:lstStyle/>
          <a:p>
            <a:r>
              <a:rPr lang="en-US" b="1" smtClean="0"/>
              <a:t>Supplemental Strategies</a:t>
            </a:r>
          </a:p>
          <a:p>
            <a:pPr lvl="1"/>
            <a:r>
              <a:rPr lang="en-US" smtClean="0"/>
              <a:t>Some scientific evidence</a:t>
            </a:r>
          </a:p>
          <a:p>
            <a:pPr lvl="1"/>
            <a:r>
              <a:rPr lang="en-US" smtClean="0"/>
              <a:t>Variable levels of feasibility</a:t>
            </a:r>
          </a:p>
          <a:p>
            <a:endParaRPr lang="en-US" smtClean="0"/>
          </a:p>
        </p:txBody>
      </p:sp>
      <p:sp>
        <p:nvSpPr>
          <p:cNvPr id="12293" name="Text Box 5"/>
          <p:cNvSpPr txBox="1">
            <a:spLocks noChangeArrowheads="1"/>
          </p:cNvSpPr>
          <p:nvPr/>
        </p:nvSpPr>
        <p:spPr bwMode="auto">
          <a:xfrm>
            <a:off x="457200" y="4343400"/>
            <a:ext cx="8382000" cy="1939925"/>
          </a:xfrm>
          <a:prstGeom prst="rect">
            <a:avLst/>
          </a:prstGeom>
          <a:noFill/>
          <a:ln w="9525" algn="ctr">
            <a:noFill/>
            <a:miter lim="800000"/>
            <a:headEnd/>
            <a:tailEnd/>
          </a:ln>
        </p:spPr>
        <p:txBody>
          <a:bodyPr lIns="92075" tIns="46038" rIns="92075" bIns="46038">
            <a:spAutoFit/>
          </a:bodyPr>
          <a:lstStyle/>
          <a:p>
            <a:pPr marL="342900" indent="-342900" algn="l">
              <a:spcBef>
                <a:spcPct val="0"/>
              </a:spcBef>
            </a:pPr>
            <a:r>
              <a:rPr lang="en-US" sz="2000">
                <a:solidFill>
                  <a:schemeClr val="tx1"/>
                </a:solidFill>
              </a:rPr>
              <a:t>  *The Collaborative should at a minimum include core prevention strategies.  Supplemental prevention strategies also may be used.  Most core and supplemental strategies are based on HICPAC guidelines. Strategies that are not included in HICPAC guidelines will be noted by an asterisk (*) after the strategy. HICPAC guidelines may be found at </a:t>
            </a:r>
            <a:r>
              <a:rPr lang="en-US" sz="2000">
                <a:solidFill>
                  <a:schemeClr val="tx1"/>
                </a:solidFill>
                <a:hlinkClick r:id="rId3"/>
              </a:rPr>
              <a:t>www.cdc.gov/hicpac</a:t>
            </a:r>
            <a:r>
              <a:rPr lang="en-US" sz="2000">
                <a:solidFill>
                  <a:schemeClr val="tx1"/>
                </a:solidFill>
              </a:rPr>
              <a:t>	</a:t>
            </a:r>
            <a:endParaRPr lang="en-US" sz="2000" b="1">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b="1" smtClean="0">
                <a:solidFill>
                  <a:schemeClr val="tx1"/>
                </a:solidFill>
              </a:rPr>
              <a:t>Core Prevention Strategies</a:t>
            </a:r>
            <a:r>
              <a:rPr lang="en-US" sz="3200" b="1" smtClean="0">
                <a:solidFill>
                  <a:schemeClr val="tx1"/>
                </a:solidFill>
              </a:rPr>
              <a:t/>
            </a:r>
            <a:br>
              <a:rPr lang="en-US" sz="3200" b="1" smtClean="0">
                <a:solidFill>
                  <a:schemeClr val="tx1"/>
                </a:solidFill>
              </a:rPr>
            </a:br>
            <a:r>
              <a:rPr lang="en-US" sz="3200" b="1" smtClean="0">
                <a:solidFill>
                  <a:schemeClr val="tx1"/>
                </a:solidFill>
              </a:rPr>
              <a:t>(all Category IB)</a:t>
            </a:r>
          </a:p>
        </p:txBody>
      </p:sp>
      <p:sp>
        <p:nvSpPr>
          <p:cNvPr id="13315" name="Rectangle 3"/>
          <p:cNvSpPr>
            <a:spLocks noGrp="1" noChangeArrowheads="1"/>
          </p:cNvSpPr>
          <p:nvPr>
            <p:ph type="body" idx="1"/>
          </p:nvPr>
        </p:nvSpPr>
        <p:spPr/>
        <p:txBody>
          <a:bodyPr/>
          <a:lstStyle/>
          <a:p>
            <a:pPr>
              <a:lnSpc>
                <a:spcPct val="80000"/>
              </a:lnSpc>
            </a:pPr>
            <a:r>
              <a:rPr lang="en-US" sz="2800" smtClean="0"/>
              <a:t>Insert catheters only for appropriate indications</a:t>
            </a:r>
          </a:p>
          <a:p>
            <a:pPr>
              <a:lnSpc>
                <a:spcPct val="80000"/>
              </a:lnSpc>
            </a:pPr>
            <a:r>
              <a:rPr lang="en-US" sz="2800" smtClean="0"/>
              <a:t>Leave catheters in place only as long as needed</a:t>
            </a:r>
          </a:p>
          <a:p>
            <a:pPr>
              <a:lnSpc>
                <a:spcPct val="80000"/>
              </a:lnSpc>
            </a:pPr>
            <a:r>
              <a:rPr lang="en-US" sz="2800" smtClean="0"/>
              <a:t>Ensure that only properly trained persons insert and maintain catheters</a:t>
            </a:r>
          </a:p>
          <a:p>
            <a:pPr>
              <a:lnSpc>
                <a:spcPct val="80000"/>
              </a:lnSpc>
            </a:pPr>
            <a:r>
              <a:rPr lang="en-US" sz="2800" smtClean="0"/>
              <a:t>Insert catheters using aseptic technique and sterile equipment (acute care setting)</a:t>
            </a:r>
          </a:p>
          <a:p>
            <a:pPr>
              <a:lnSpc>
                <a:spcPct val="80000"/>
              </a:lnSpc>
            </a:pPr>
            <a:r>
              <a:rPr lang="en-US" sz="2800" smtClean="0"/>
              <a:t>Following aseptic insertion, maintain a closed drainage system</a:t>
            </a:r>
          </a:p>
          <a:p>
            <a:pPr>
              <a:lnSpc>
                <a:spcPct val="80000"/>
              </a:lnSpc>
            </a:pPr>
            <a:r>
              <a:rPr lang="en-US" sz="2800" smtClean="0"/>
              <a:t>Maintain unobstructed urine flow</a:t>
            </a:r>
          </a:p>
          <a:p>
            <a:pPr>
              <a:lnSpc>
                <a:spcPct val="80000"/>
              </a:lnSpc>
            </a:pPr>
            <a:r>
              <a:rPr lang="en-US" sz="2800" smtClean="0"/>
              <a:t>Hand hygiene and Standard (or appropriate isolation) Precautions</a:t>
            </a:r>
          </a:p>
        </p:txBody>
      </p:sp>
      <p:sp>
        <p:nvSpPr>
          <p:cNvPr id="13316" name="Text Box 4"/>
          <p:cNvSpPr txBox="1">
            <a:spLocks noChangeArrowheads="1"/>
          </p:cNvSpPr>
          <p:nvPr/>
        </p:nvSpPr>
        <p:spPr bwMode="auto">
          <a:xfrm>
            <a:off x="4648200" y="6019800"/>
            <a:ext cx="4495800" cy="338138"/>
          </a:xfrm>
          <a:prstGeom prst="rect">
            <a:avLst/>
          </a:prstGeom>
          <a:noFill/>
          <a:ln w="9525" algn="ctr">
            <a:noFill/>
            <a:miter lim="800000"/>
            <a:headEnd/>
            <a:tailEnd/>
          </a:ln>
        </p:spPr>
        <p:txBody>
          <a:bodyPr>
            <a:spAutoFit/>
          </a:bodyPr>
          <a:lstStyle/>
          <a:p>
            <a:pPr algn="l" eaLnBrk="0" hangingPunct="0">
              <a:spcBef>
                <a:spcPct val="0"/>
              </a:spcBef>
            </a:pPr>
            <a:r>
              <a:rPr lang="en-US" sz="1600">
                <a:solidFill>
                  <a:schemeClr val="tx1"/>
                </a:solidFill>
                <a:hlinkClick r:id="rId2"/>
              </a:rPr>
              <a:t>http://www.cdc.gov/hicpac/cauti/001_cauti.html</a:t>
            </a:r>
            <a:r>
              <a:rPr lang="en-US" sz="1600">
                <a:solidFill>
                  <a:schemeClr val="tx1"/>
                </a:solidFill>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b="1" smtClean="0">
                <a:solidFill>
                  <a:schemeClr val="tx1"/>
                </a:solidFill>
              </a:rPr>
              <a:t>Core Prevention Strategies</a:t>
            </a:r>
            <a:br>
              <a:rPr lang="en-US" b="1" smtClean="0">
                <a:solidFill>
                  <a:schemeClr val="tx1"/>
                </a:solidFill>
              </a:rPr>
            </a:br>
            <a:r>
              <a:rPr lang="en-US" sz="2800" b="1" smtClean="0">
                <a:solidFill>
                  <a:schemeClr val="tx1"/>
                </a:solidFill>
              </a:rPr>
              <a:t>Specific recommendations (IB)</a:t>
            </a:r>
          </a:p>
        </p:txBody>
      </p:sp>
      <p:sp>
        <p:nvSpPr>
          <p:cNvPr id="14339" name="Rectangle 3"/>
          <p:cNvSpPr>
            <a:spLocks noGrp="1" noChangeArrowheads="1"/>
          </p:cNvSpPr>
          <p:nvPr>
            <p:ph type="body" idx="1"/>
          </p:nvPr>
        </p:nvSpPr>
        <p:spPr/>
        <p:txBody>
          <a:bodyPr/>
          <a:lstStyle/>
          <a:p>
            <a:r>
              <a:rPr lang="en-US" sz="2800" smtClean="0"/>
              <a:t>Insert catheters only for appropriate indications</a:t>
            </a:r>
          </a:p>
          <a:p>
            <a:endParaRPr lang="en-US" sz="2800" smtClean="0"/>
          </a:p>
        </p:txBody>
      </p:sp>
      <p:pic>
        <p:nvPicPr>
          <p:cNvPr id="14340" name="Picture 4"/>
          <p:cNvPicPr>
            <a:picLocks noChangeAspect="1" noChangeArrowheads="1"/>
          </p:cNvPicPr>
          <p:nvPr/>
        </p:nvPicPr>
        <p:blipFill>
          <a:blip r:embed="rId2" cstate="print"/>
          <a:srcRect l="24219" t="28125" r="25000" b="28789"/>
          <a:stretch>
            <a:fillRect/>
          </a:stretch>
        </p:blipFill>
        <p:spPr bwMode="auto">
          <a:xfrm>
            <a:off x="1676400" y="2209800"/>
            <a:ext cx="5638800" cy="3587750"/>
          </a:xfrm>
          <a:prstGeom prst="rect">
            <a:avLst/>
          </a:prstGeom>
          <a:noFill/>
          <a:ln w="9525" algn="ctr">
            <a:noFill/>
            <a:miter lim="800000"/>
            <a:headEnd/>
            <a:tailEnd/>
          </a:ln>
        </p:spPr>
      </p:pic>
      <p:sp>
        <p:nvSpPr>
          <p:cNvPr id="14341" name="Text Box 4"/>
          <p:cNvSpPr txBox="1">
            <a:spLocks noChangeArrowheads="1"/>
          </p:cNvSpPr>
          <p:nvPr/>
        </p:nvSpPr>
        <p:spPr bwMode="auto">
          <a:xfrm>
            <a:off x="4648200" y="5943600"/>
            <a:ext cx="4495800" cy="338138"/>
          </a:xfrm>
          <a:prstGeom prst="rect">
            <a:avLst/>
          </a:prstGeom>
          <a:noFill/>
          <a:ln w="9525" algn="ctr">
            <a:noFill/>
            <a:miter lim="800000"/>
            <a:headEnd/>
            <a:tailEnd/>
          </a:ln>
        </p:spPr>
        <p:txBody>
          <a:bodyPr>
            <a:spAutoFit/>
          </a:bodyPr>
          <a:lstStyle/>
          <a:p>
            <a:pPr algn="l" eaLnBrk="0" hangingPunct="0">
              <a:spcBef>
                <a:spcPct val="0"/>
              </a:spcBef>
            </a:pPr>
            <a:r>
              <a:rPr lang="en-US" sz="1600">
                <a:solidFill>
                  <a:schemeClr val="tx1"/>
                </a:solidFill>
                <a:hlinkClick r:id="rId3"/>
              </a:rPr>
              <a:t>http://www.cdc.gov/hicpac/cauti/001_cauti.html</a:t>
            </a:r>
            <a:r>
              <a:rPr lang="en-US" sz="1600">
                <a:solidFill>
                  <a:schemeClr val="tx1"/>
                </a:solidFill>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b="1" smtClean="0">
                <a:solidFill>
                  <a:schemeClr val="tx1"/>
                </a:solidFill>
              </a:rPr>
              <a:t>Core Prevention Strategies</a:t>
            </a:r>
            <a:br>
              <a:rPr lang="en-US" b="1" smtClean="0">
                <a:solidFill>
                  <a:schemeClr val="tx1"/>
                </a:solidFill>
              </a:rPr>
            </a:br>
            <a:r>
              <a:rPr lang="en-US" sz="2800" b="1" smtClean="0">
                <a:solidFill>
                  <a:schemeClr val="tx1"/>
                </a:solidFill>
              </a:rPr>
              <a:t>Specific recommendations (IB)</a:t>
            </a:r>
          </a:p>
        </p:txBody>
      </p:sp>
      <p:sp>
        <p:nvSpPr>
          <p:cNvPr id="15363" name="Rectangle 3"/>
          <p:cNvSpPr>
            <a:spLocks noGrp="1" noChangeArrowheads="1"/>
          </p:cNvSpPr>
          <p:nvPr>
            <p:ph type="body" idx="1"/>
          </p:nvPr>
        </p:nvSpPr>
        <p:spPr/>
        <p:txBody>
          <a:bodyPr/>
          <a:lstStyle/>
          <a:p>
            <a:r>
              <a:rPr lang="en-US" sz="2800" smtClean="0"/>
              <a:t>Insert catheters only for appropriate indications</a:t>
            </a:r>
          </a:p>
          <a:p>
            <a:pPr lvl="1"/>
            <a:r>
              <a:rPr lang="en-US" sz="2400" smtClean="0"/>
              <a:t>Minimize use in all patients, particularly those at higher risk of CAUTI and mortality (women, elderly, impaired immunity)</a:t>
            </a:r>
          </a:p>
          <a:p>
            <a:pPr lvl="1"/>
            <a:r>
              <a:rPr lang="en-US" sz="2400" smtClean="0"/>
              <a:t>Avoid use for management of incontinence</a:t>
            </a:r>
          </a:p>
          <a:p>
            <a:pPr lvl="1"/>
            <a:r>
              <a:rPr lang="en-US" sz="2400" smtClean="0"/>
              <a:t>Use catheters in operative patients only as necessary</a:t>
            </a:r>
          </a:p>
          <a:p>
            <a:endParaRPr lang="en-US" sz="2800" smtClean="0"/>
          </a:p>
        </p:txBody>
      </p:sp>
      <p:sp>
        <p:nvSpPr>
          <p:cNvPr id="15364" name="Text Box 4"/>
          <p:cNvSpPr txBox="1">
            <a:spLocks noChangeArrowheads="1"/>
          </p:cNvSpPr>
          <p:nvPr/>
        </p:nvSpPr>
        <p:spPr bwMode="auto">
          <a:xfrm>
            <a:off x="4648200" y="5943600"/>
            <a:ext cx="4495800" cy="338138"/>
          </a:xfrm>
          <a:prstGeom prst="rect">
            <a:avLst/>
          </a:prstGeom>
          <a:noFill/>
          <a:ln w="9525" algn="ctr">
            <a:noFill/>
            <a:miter lim="800000"/>
            <a:headEnd/>
            <a:tailEnd/>
          </a:ln>
        </p:spPr>
        <p:txBody>
          <a:bodyPr>
            <a:spAutoFit/>
          </a:bodyPr>
          <a:lstStyle/>
          <a:p>
            <a:pPr algn="l" eaLnBrk="0" hangingPunct="0">
              <a:spcBef>
                <a:spcPct val="0"/>
              </a:spcBef>
            </a:pPr>
            <a:r>
              <a:rPr lang="en-US" sz="1600">
                <a:solidFill>
                  <a:schemeClr val="tx1"/>
                </a:solidFill>
                <a:hlinkClick r:id="rId2"/>
              </a:rPr>
              <a:t>http://www.cdc.gov/hicpac/cauti/001_cauti.html</a:t>
            </a:r>
            <a:r>
              <a:rPr lang="en-US" sz="1600">
                <a:solidFill>
                  <a:schemeClr val="tx1"/>
                </a:solidFill>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smtClean="0">
                <a:solidFill>
                  <a:schemeClr val="tx1"/>
                </a:solidFill>
              </a:rPr>
              <a:t>Core Prevention Strategies</a:t>
            </a:r>
            <a:br>
              <a:rPr lang="en-US" b="1" smtClean="0">
                <a:solidFill>
                  <a:schemeClr val="tx1"/>
                </a:solidFill>
              </a:rPr>
            </a:br>
            <a:r>
              <a:rPr lang="en-US" sz="2800" b="1" smtClean="0">
                <a:solidFill>
                  <a:schemeClr val="tx1"/>
                </a:solidFill>
              </a:rPr>
              <a:t>Specific recommendations (IB)</a:t>
            </a:r>
          </a:p>
        </p:txBody>
      </p:sp>
      <p:sp>
        <p:nvSpPr>
          <p:cNvPr id="16387" name="Rectangle 3"/>
          <p:cNvSpPr>
            <a:spLocks noGrp="1" noChangeArrowheads="1"/>
          </p:cNvSpPr>
          <p:nvPr>
            <p:ph type="body" idx="1"/>
          </p:nvPr>
        </p:nvSpPr>
        <p:spPr/>
        <p:txBody>
          <a:bodyPr/>
          <a:lstStyle/>
          <a:p>
            <a:r>
              <a:rPr lang="en-US" sz="2800" smtClean="0"/>
              <a:t>Leave catheters in place only as long as needed</a:t>
            </a:r>
          </a:p>
          <a:p>
            <a:pPr lvl="1"/>
            <a:r>
              <a:rPr lang="en-US" sz="2400" smtClean="0"/>
              <a:t>Remove catheters ASAP postoperatively, preferably within 24 hours, unless there are appropriate indications for continued use</a:t>
            </a:r>
          </a:p>
        </p:txBody>
      </p:sp>
      <p:sp>
        <p:nvSpPr>
          <p:cNvPr id="16388" name="Text Box 4"/>
          <p:cNvSpPr txBox="1">
            <a:spLocks noChangeArrowheads="1"/>
          </p:cNvSpPr>
          <p:nvPr/>
        </p:nvSpPr>
        <p:spPr bwMode="auto">
          <a:xfrm>
            <a:off x="4648200" y="5943600"/>
            <a:ext cx="4495800" cy="338138"/>
          </a:xfrm>
          <a:prstGeom prst="rect">
            <a:avLst/>
          </a:prstGeom>
          <a:noFill/>
          <a:ln w="9525" algn="ctr">
            <a:noFill/>
            <a:miter lim="800000"/>
            <a:headEnd/>
            <a:tailEnd/>
          </a:ln>
        </p:spPr>
        <p:txBody>
          <a:bodyPr>
            <a:spAutoFit/>
          </a:bodyPr>
          <a:lstStyle/>
          <a:p>
            <a:pPr algn="l" eaLnBrk="0" hangingPunct="0">
              <a:spcBef>
                <a:spcPct val="0"/>
              </a:spcBef>
            </a:pPr>
            <a:r>
              <a:rPr lang="en-US" sz="1600">
                <a:solidFill>
                  <a:schemeClr val="tx1"/>
                </a:solidFill>
                <a:hlinkClick r:id="rId2"/>
              </a:rPr>
              <a:t>http://www.cdc.gov/hicpac/cauti/001_cauti.html</a:t>
            </a:r>
            <a:r>
              <a:rPr lang="en-US" sz="1600">
                <a:solidFill>
                  <a:schemeClr val="tx1"/>
                </a:solidFill>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1" smtClean="0">
                <a:solidFill>
                  <a:schemeClr val="tx1"/>
                </a:solidFill>
              </a:rPr>
              <a:t>Core Prevention Strategies</a:t>
            </a:r>
            <a:br>
              <a:rPr lang="en-US" b="1" smtClean="0">
                <a:solidFill>
                  <a:schemeClr val="tx1"/>
                </a:solidFill>
              </a:rPr>
            </a:br>
            <a:r>
              <a:rPr lang="en-US" sz="2800" b="1" smtClean="0">
                <a:solidFill>
                  <a:schemeClr val="tx1"/>
                </a:solidFill>
              </a:rPr>
              <a:t>Specific recommendations (IB)</a:t>
            </a:r>
          </a:p>
        </p:txBody>
      </p:sp>
      <p:sp>
        <p:nvSpPr>
          <p:cNvPr id="17411" name="Rectangle 3"/>
          <p:cNvSpPr>
            <a:spLocks noGrp="1" noChangeArrowheads="1"/>
          </p:cNvSpPr>
          <p:nvPr>
            <p:ph type="body" idx="1"/>
          </p:nvPr>
        </p:nvSpPr>
        <p:spPr/>
        <p:txBody>
          <a:bodyPr/>
          <a:lstStyle/>
          <a:p>
            <a:r>
              <a:rPr lang="en-US" sz="2800" smtClean="0"/>
              <a:t>Insert catheters using aseptic technique and sterile equipment (acute care setting)</a:t>
            </a:r>
          </a:p>
          <a:p>
            <a:pPr lvl="1"/>
            <a:r>
              <a:rPr lang="en-US" sz="2400" smtClean="0"/>
              <a:t>Perform hand hygiene before and after insertion</a:t>
            </a:r>
          </a:p>
          <a:p>
            <a:pPr lvl="1"/>
            <a:r>
              <a:rPr lang="en-US" sz="2400" smtClean="0"/>
              <a:t>Use sterile gloves, drape, sponges, antiseptic or sterile solution for periurethral cleaning, single-use packet of lubricant jelly</a:t>
            </a:r>
          </a:p>
          <a:p>
            <a:pPr lvl="1"/>
            <a:r>
              <a:rPr lang="en-US" sz="2400" smtClean="0"/>
              <a:t>Properly secure catheters</a:t>
            </a:r>
          </a:p>
        </p:txBody>
      </p:sp>
      <p:sp>
        <p:nvSpPr>
          <p:cNvPr id="17412" name="Text Box 4"/>
          <p:cNvSpPr txBox="1">
            <a:spLocks noChangeArrowheads="1"/>
          </p:cNvSpPr>
          <p:nvPr/>
        </p:nvSpPr>
        <p:spPr bwMode="auto">
          <a:xfrm>
            <a:off x="4648200" y="5943600"/>
            <a:ext cx="4495800" cy="338138"/>
          </a:xfrm>
          <a:prstGeom prst="rect">
            <a:avLst/>
          </a:prstGeom>
          <a:noFill/>
          <a:ln w="9525" algn="ctr">
            <a:noFill/>
            <a:miter lim="800000"/>
            <a:headEnd/>
            <a:tailEnd/>
          </a:ln>
        </p:spPr>
        <p:txBody>
          <a:bodyPr>
            <a:spAutoFit/>
          </a:bodyPr>
          <a:lstStyle/>
          <a:p>
            <a:pPr algn="l" eaLnBrk="0" hangingPunct="0">
              <a:spcBef>
                <a:spcPct val="0"/>
              </a:spcBef>
            </a:pPr>
            <a:r>
              <a:rPr lang="en-US" sz="1600">
                <a:solidFill>
                  <a:schemeClr val="tx1"/>
                </a:solidFill>
                <a:hlinkClick r:id="rId2"/>
              </a:rPr>
              <a:t>http://www.cdc.gov/hicpac/cauti/001_cauti.html</a:t>
            </a:r>
            <a:r>
              <a:rPr lang="en-US" sz="1600">
                <a:solidFill>
                  <a:schemeClr val="tx1"/>
                </a:solidFill>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b="1" smtClean="0">
                <a:solidFill>
                  <a:schemeClr val="tx1"/>
                </a:solidFill>
              </a:rPr>
              <a:t>Core Prevention Strategies</a:t>
            </a:r>
            <a:br>
              <a:rPr lang="en-US" b="1" smtClean="0">
                <a:solidFill>
                  <a:schemeClr val="tx1"/>
                </a:solidFill>
              </a:rPr>
            </a:br>
            <a:r>
              <a:rPr lang="en-US" sz="2800" b="1" smtClean="0">
                <a:solidFill>
                  <a:schemeClr val="tx1"/>
                </a:solidFill>
              </a:rPr>
              <a:t>Specific recommendations (IB)</a:t>
            </a:r>
          </a:p>
        </p:txBody>
      </p:sp>
      <p:sp>
        <p:nvSpPr>
          <p:cNvPr id="18435" name="Rectangle 3"/>
          <p:cNvSpPr>
            <a:spLocks noGrp="1" noChangeArrowheads="1"/>
          </p:cNvSpPr>
          <p:nvPr>
            <p:ph type="body" idx="1"/>
          </p:nvPr>
        </p:nvSpPr>
        <p:spPr/>
        <p:txBody>
          <a:bodyPr/>
          <a:lstStyle/>
          <a:p>
            <a:pPr>
              <a:lnSpc>
                <a:spcPct val="80000"/>
              </a:lnSpc>
            </a:pPr>
            <a:r>
              <a:rPr lang="en-US" sz="2800" smtClean="0"/>
              <a:t>Following aseptic insertion, maintain a closed drainage system</a:t>
            </a:r>
          </a:p>
          <a:p>
            <a:pPr lvl="1"/>
            <a:r>
              <a:rPr lang="en-US" sz="2400" smtClean="0"/>
              <a:t>If breaks in aseptic technique, disconnection, or leakage occur, replace catheter and collecting system using aseptic technique and sterile equipment</a:t>
            </a:r>
          </a:p>
          <a:p>
            <a:pPr lvl="1"/>
            <a:r>
              <a:rPr lang="en-US" sz="2400" smtClean="0"/>
              <a:t>Consider systems with preconnected, sealed catheter-tubing junctions (II)</a:t>
            </a:r>
          </a:p>
          <a:p>
            <a:pPr lvl="1"/>
            <a:r>
              <a:rPr lang="en-US" sz="2400" smtClean="0"/>
              <a:t>Obtain urine samples aseptically</a:t>
            </a:r>
          </a:p>
        </p:txBody>
      </p:sp>
      <p:sp>
        <p:nvSpPr>
          <p:cNvPr id="18436" name="Text Box 4"/>
          <p:cNvSpPr txBox="1">
            <a:spLocks noChangeArrowheads="1"/>
          </p:cNvSpPr>
          <p:nvPr/>
        </p:nvSpPr>
        <p:spPr bwMode="auto">
          <a:xfrm>
            <a:off x="4648200" y="5943600"/>
            <a:ext cx="4495800" cy="338138"/>
          </a:xfrm>
          <a:prstGeom prst="rect">
            <a:avLst/>
          </a:prstGeom>
          <a:noFill/>
          <a:ln w="9525" algn="ctr">
            <a:noFill/>
            <a:miter lim="800000"/>
            <a:headEnd/>
            <a:tailEnd/>
          </a:ln>
        </p:spPr>
        <p:txBody>
          <a:bodyPr>
            <a:spAutoFit/>
          </a:bodyPr>
          <a:lstStyle/>
          <a:p>
            <a:pPr algn="l" eaLnBrk="0" hangingPunct="0">
              <a:spcBef>
                <a:spcPct val="0"/>
              </a:spcBef>
            </a:pPr>
            <a:r>
              <a:rPr lang="en-US" sz="1600">
                <a:solidFill>
                  <a:schemeClr val="tx1"/>
                </a:solidFill>
                <a:hlinkClick r:id="rId2"/>
              </a:rPr>
              <a:t>http://www.cdc.gov/hicpac/cauti/001_cauti.html</a:t>
            </a:r>
            <a:r>
              <a:rPr lang="en-US" sz="1600">
                <a:solidFill>
                  <a:schemeClr val="tx1"/>
                </a:solidFill>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b="1" smtClean="0">
                <a:solidFill>
                  <a:schemeClr val="tx1"/>
                </a:solidFill>
              </a:rPr>
              <a:t>Core Prevention Strategies</a:t>
            </a:r>
            <a:br>
              <a:rPr lang="en-US" b="1" smtClean="0">
                <a:solidFill>
                  <a:schemeClr val="tx1"/>
                </a:solidFill>
              </a:rPr>
            </a:br>
            <a:r>
              <a:rPr lang="en-US" sz="2800" b="1" smtClean="0">
                <a:solidFill>
                  <a:schemeClr val="tx1"/>
                </a:solidFill>
              </a:rPr>
              <a:t>Specific recommendations (IB)</a:t>
            </a:r>
          </a:p>
        </p:txBody>
      </p:sp>
      <p:sp>
        <p:nvSpPr>
          <p:cNvPr id="19459" name="Rectangle 3"/>
          <p:cNvSpPr>
            <a:spLocks noGrp="1" noChangeArrowheads="1"/>
          </p:cNvSpPr>
          <p:nvPr>
            <p:ph type="body" idx="1"/>
          </p:nvPr>
        </p:nvSpPr>
        <p:spPr/>
        <p:txBody>
          <a:bodyPr/>
          <a:lstStyle/>
          <a:p>
            <a:pPr>
              <a:lnSpc>
                <a:spcPct val="80000"/>
              </a:lnSpc>
            </a:pPr>
            <a:r>
              <a:rPr lang="en-US" sz="2800" smtClean="0"/>
              <a:t>Maintain unobstructed urine flow</a:t>
            </a:r>
          </a:p>
          <a:p>
            <a:pPr lvl="1">
              <a:lnSpc>
                <a:spcPct val="80000"/>
              </a:lnSpc>
            </a:pPr>
            <a:r>
              <a:rPr lang="en-US" sz="2400" smtClean="0"/>
              <a:t>Keep catheter and collecting tube free from kinking</a:t>
            </a:r>
          </a:p>
          <a:p>
            <a:pPr lvl="1">
              <a:lnSpc>
                <a:spcPct val="80000"/>
              </a:lnSpc>
            </a:pPr>
            <a:r>
              <a:rPr lang="en-US" sz="2400" smtClean="0"/>
              <a:t>Keep collecting bag below level of bladder at all times (do not rest bag on floor)</a:t>
            </a:r>
          </a:p>
          <a:p>
            <a:pPr lvl="1">
              <a:lnSpc>
                <a:spcPct val="80000"/>
              </a:lnSpc>
            </a:pPr>
            <a:r>
              <a:rPr lang="en-US" sz="2400" smtClean="0"/>
              <a:t>Empty collecting bag regularly using a separate, clean container for each patient.   Ensure drainage spigot does not contact nonsterile container.</a:t>
            </a:r>
          </a:p>
        </p:txBody>
      </p:sp>
      <p:sp>
        <p:nvSpPr>
          <p:cNvPr id="19460" name="Text Box 4"/>
          <p:cNvSpPr txBox="1">
            <a:spLocks noChangeArrowheads="1"/>
          </p:cNvSpPr>
          <p:nvPr/>
        </p:nvSpPr>
        <p:spPr bwMode="auto">
          <a:xfrm>
            <a:off x="4648200" y="5943600"/>
            <a:ext cx="4495800" cy="338138"/>
          </a:xfrm>
          <a:prstGeom prst="rect">
            <a:avLst/>
          </a:prstGeom>
          <a:noFill/>
          <a:ln w="9525" algn="ctr">
            <a:noFill/>
            <a:miter lim="800000"/>
            <a:headEnd/>
            <a:tailEnd/>
          </a:ln>
        </p:spPr>
        <p:txBody>
          <a:bodyPr>
            <a:spAutoFit/>
          </a:bodyPr>
          <a:lstStyle/>
          <a:p>
            <a:pPr algn="l" eaLnBrk="0" hangingPunct="0">
              <a:spcBef>
                <a:spcPct val="0"/>
              </a:spcBef>
            </a:pPr>
            <a:r>
              <a:rPr lang="en-US" sz="1600">
                <a:solidFill>
                  <a:schemeClr val="tx1"/>
                </a:solidFill>
                <a:hlinkClick r:id="rId2"/>
              </a:rPr>
              <a:t>http://www.cdc.gov/hicpac/cauti/001_cauti.html</a:t>
            </a:r>
            <a:r>
              <a:rPr lang="en-US" sz="1600">
                <a:solidFill>
                  <a:schemeClr val="tx1"/>
                </a:solidFill>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990600" y="1981200"/>
            <a:ext cx="7391400" cy="4114800"/>
          </a:xfrm>
        </p:spPr>
        <p:txBody>
          <a:bodyPr/>
          <a:lstStyle/>
          <a:p>
            <a:pPr marL="517525" indent="-517525">
              <a:lnSpc>
                <a:spcPct val="90000"/>
              </a:lnSpc>
            </a:pPr>
            <a:r>
              <a:rPr lang="en-US" sz="2800" smtClean="0"/>
              <a:t>Implement quality improvement programs to enhance appropriate use of indwelling catheters and reduce risk of CAUTI</a:t>
            </a:r>
          </a:p>
          <a:p>
            <a:pPr marL="517525" indent="-517525">
              <a:lnSpc>
                <a:spcPct val="90000"/>
              </a:lnSpc>
              <a:buFontTx/>
              <a:buNone/>
            </a:pPr>
            <a:r>
              <a:rPr lang="en-US" sz="2800" smtClean="0"/>
              <a:t>	</a:t>
            </a:r>
            <a:r>
              <a:rPr lang="en-US" sz="2400" smtClean="0"/>
              <a:t>Examples: </a:t>
            </a:r>
          </a:p>
          <a:p>
            <a:pPr marL="1020763" lvl="1">
              <a:lnSpc>
                <a:spcPct val="90000"/>
              </a:lnSpc>
              <a:buFont typeface="Arial" charset="0"/>
              <a:buChar char="―"/>
            </a:pPr>
            <a:r>
              <a:rPr lang="en-US" sz="2400" smtClean="0"/>
              <a:t>Alerts or reminders</a:t>
            </a:r>
          </a:p>
          <a:p>
            <a:pPr marL="1020763" lvl="1">
              <a:lnSpc>
                <a:spcPct val="90000"/>
              </a:lnSpc>
              <a:buFont typeface="Arial" charset="0"/>
              <a:buChar char="―"/>
            </a:pPr>
            <a:r>
              <a:rPr lang="en-US" sz="2400" smtClean="0"/>
              <a:t>Stop orders</a:t>
            </a:r>
          </a:p>
          <a:p>
            <a:pPr marL="1020763" lvl="1">
              <a:lnSpc>
                <a:spcPct val="90000"/>
              </a:lnSpc>
              <a:buFont typeface="Arial" charset="0"/>
              <a:buChar char="―"/>
            </a:pPr>
            <a:r>
              <a:rPr lang="en-US" sz="2400" smtClean="0"/>
              <a:t>Protocols for nurse-directed removal of unnecessary catheters</a:t>
            </a:r>
          </a:p>
          <a:p>
            <a:pPr marL="1020763" lvl="1">
              <a:lnSpc>
                <a:spcPct val="90000"/>
              </a:lnSpc>
              <a:buFont typeface="Arial" charset="0"/>
              <a:buChar char="―"/>
            </a:pPr>
            <a:r>
              <a:rPr lang="en-US" sz="2400" smtClean="0"/>
              <a:t>Guidelines/algorithms for appropriate perioperative catheter management</a:t>
            </a:r>
          </a:p>
        </p:txBody>
      </p:sp>
      <p:sp>
        <p:nvSpPr>
          <p:cNvPr id="20483" name="Rectangle 2"/>
          <p:cNvSpPr>
            <a:spLocks noGrp="1" noChangeArrowheads="1"/>
          </p:cNvSpPr>
          <p:nvPr>
            <p:ph type="title"/>
          </p:nvPr>
        </p:nvSpPr>
        <p:spPr>
          <a:xfrm>
            <a:off x="1066800" y="609600"/>
            <a:ext cx="7010400" cy="1143000"/>
          </a:xfrm>
        </p:spPr>
        <p:txBody>
          <a:bodyPr/>
          <a:lstStyle/>
          <a:p>
            <a:r>
              <a:rPr lang="en-US" b="1" smtClean="0">
                <a:solidFill>
                  <a:schemeClr val="tx1"/>
                </a:solidFill>
              </a:rPr>
              <a:t>Core Prevention Strategies: </a:t>
            </a:r>
            <a:br>
              <a:rPr lang="en-US" b="1" smtClean="0">
                <a:solidFill>
                  <a:schemeClr val="tx1"/>
                </a:solidFill>
              </a:rPr>
            </a:br>
            <a:r>
              <a:rPr lang="en-US" sz="2800" b="1" smtClean="0">
                <a:solidFill>
                  <a:schemeClr val="tx1"/>
                </a:solidFill>
              </a:rPr>
              <a:t>Specific recommendations (IB)</a:t>
            </a:r>
          </a:p>
        </p:txBody>
      </p:sp>
      <p:sp>
        <p:nvSpPr>
          <p:cNvPr id="6" name="Text Box 6"/>
          <p:cNvSpPr txBox="1">
            <a:spLocks noChangeArrowheads="1"/>
          </p:cNvSpPr>
          <p:nvPr/>
        </p:nvSpPr>
        <p:spPr bwMode="auto">
          <a:xfrm>
            <a:off x="4659313" y="5943600"/>
            <a:ext cx="4484687" cy="338138"/>
          </a:xfrm>
          <a:prstGeom prst="rect">
            <a:avLst/>
          </a:prstGeom>
          <a:noFill/>
          <a:ln w="9525" algn="ctr">
            <a:noFill/>
            <a:miter lim="800000"/>
            <a:headEnd/>
            <a:tailEnd/>
          </a:ln>
          <a:effectLst/>
        </p:spPr>
        <p:txBody>
          <a:bodyPr wrap="none">
            <a:spAutoFit/>
          </a:bodyPr>
          <a:lstStyle/>
          <a:p>
            <a:pPr algn="l">
              <a:defRPr/>
            </a:pPr>
            <a:r>
              <a:rPr lang="en-US" sz="1600" u="sng" dirty="0">
                <a:solidFill>
                  <a:schemeClr val="tx1">
                    <a:lumMod val="75000"/>
                  </a:schemeClr>
                </a:solidFill>
                <a:latin typeface="+mj-lt"/>
                <a:hlinkClick r:id="rId2"/>
              </a:rPr>
              <a:t>http://www.cdc.gov/hicpac/cauti/001_cauti.html</a:t>
            </a:r>
            <a:r>
              <a:rPr lang="en-US" sz="1600" u="sng" dirty="0">
                <a:solidFill>
                  <a:schemeClr val="tx1">
                    <a:lumMod val="75000"/>
                  </a:schemeClr>
                </a:solidFill>
                <a:latin typeface="+mj-lt"/>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b="1" smtClean="0">
                <a:solidFill>
                  <a:schemeClr val="tx1"/>
                </a:solidFill>
              </a:rPr>
              <a:t>Supplemental Prevention </a:t>
            </a:r>
            <a:br>
              <a:rPr lang="en-US" b="1" smtClean="0">
                <a:solidFill>
                  <a:schemeClr val="tx1"/>
                </a:solidFill>
              </a:rPr>
            </a:br>
            <a:r>
              <a:rPr lang="en-US" b="1" smtClean="0">
                <a:solidFill>
                  <a:schemeClr val="tx1"/>
                </a:solidFill>
              </a:rPr>
              <a:t>Strategies: Examples</a:t>
            </a:r>
            <a:endParaRPr lang="en-US" sz="2800" b="1" smtClean="0">
              <a:solidFill>
                <a:schemeClr val="tx1"/>
              </a:solidFill>
            </a:endParaRPr>
          </a:p>
        </p:txBody>
      </p:sp>
      <p:sp>
        <p:nvSpPr>
          <p:cNvPr id="21507" name="Rectangle 3"/>
          <p:cNvSpPr>
            <a:spLocks noGrp="1" noChangeArrowheads="1"/>
          </p:cNvSpPr>
          <p:nvPr>
            <p:ph type="body" idx="1"/>
          </p:nvPr>
        </p:nvSpPr>
        <p:spPr>
          <a:xfrm>
            <a:off x="457200" y="1828800"/>
            <a:ext cx="8229600" cy="4297363"/>
          </a:xfrm>
        </p:spPr>
        <p:txBody>
          <a:bodyPr/>
          <a:lstStyle/>
          <a:p>
            <a:pPr>
              <a:lnSpc>
                <a:spcPct val="80000"/>
              </a:lnSpc>
            </a:pPr>
            <a:r>
              <a:rPr lang="en-US" sz="2800" smtClean="0"/>
              <a:t>Consideration of alternatives to indwelling urinary catheterization (II)</a:t>
            </a:r>
          </a:p>
          <a:p>
            <a:pPr>
              <a:lnSpc>
                <a:spcPct val="80000"/>
              </a:lnSpc>
            </a:pPr>
            <a:r>
              <a:rPr lang="en-US" sz="2800" smtClean="0"/>
              <a:t>Use of portable ultrasound devices for assessing urine volume to reduce unnecessary catheterizations (II)</a:t>
            </a:r>
          </a:p>
          <a:p>
            <a:pPr>
              <a:lnSpc>
                <a:spcPct val="80000"/>
              </a:lnSpc>
            </a:pPr>
            <a:r>
              <a:rPr lang="en-US" sz="2800" smtClean="0"/>
              <a:t>Use of antimicrobial/antiseptic-impregnated catheters (IB, after first implementing core recommendations for use, insertion, and maintenance )</a:t>
            </a:r>
          </a:p>
          <a:p>
            <a:pPr>
              <a:lnSpc>
                <a:spcPct val="80000"/>
              </a:lnSpc>
            </a:pPr>
            <a:endParaRPr lang="en-US" sz="2800" smtClean="0"/>
          </a:p>
          <a:p>
            <a:pPr>
              <a:lnSpc>
                <a:spcPct val="80000"/>
              </a:lnSpc>
            </a:pPr>
            <a:r>
              <a:rPr lang="en-US" sz="2800" smtClean="0"/>
              <a:t>The following slides will provide further details on supplemental strategies…</a:t>
            </a:r>
          </a:p>
          <a:p>
            <a:pPr>
              <a:lnSpc>
                <a:spcPct val="80000"/>
              </a:lnSpc>
              <a:buFontTx/>
              <a:buNone/>
            </a:pPr>
            <a:endParaRPr lang="en-US" sz="2400" smtClean="0"/>
          </a:p>
        </p:txBody>
      </p:sp>
      <p:sp>
        <p:nvSpPr>
          <p:cNvPr id="4" name="Text Box 6"/>
          <p:cNvSpPr txBox="1">
            <a:spLocks noChangeArrowheads="1"/>
          </p:cNvSpPr>
          <p:nvPr/>
        </p:nvSpPr>
        <p:spPr bwMode="auto">
          <a:xfrm>
            <a:off x="4659313" y="4953000"/>
            <a:ext cx="4484687" cy="338138"/>
          </a:xfrm>
          <a:prstGeom prst="rect">
            <a:avLst/>
          </a:prstGeom>
          <a:noFill/>
          <a:ln w="9525" algn="ctr">
            <a:noFill/>
            <a:miter lim="800000"/>
            <a:headEnd/>
            <a:tailEnd/>
          </a:ln>
          <a:effectLst/>
        </p:spPr>
        <p:txBody>
          <a:bodyPr wrap="none">
            <a:spAutoFit/>
          </a:bodyPr>
          <a:lstStyle/>
          <a:p>
            <a:pPr algn="l">
              <a:defRPr/>
            </a:pPr>
            <a:r>
              <a:rPr lang="en-US" sz="1600" u="sng" dirty="0">
                <a:solidFill>
                  <a:schemeClr val="tx1">
                    <a:lumMod val="75000"/>
                  </a:schemeClr>
                </a:solidFill>
                <a:latin typeface="+mj-lt"/>
                <a:hlinkClick r:id="rId2"/>
              </a:rPr>
              <a:t>http://www.cdc.gov/hicpac/cauti/001_cauti.html</a:t>
            </a:r>
            <a:r>
              <a:rPr lang="en-US" sz="1600" u="sng" dirty="0">
                <a:solidFill>
                  <a:schemeClr val="tx1">
                    <a:lumMod val="75000"/>
                  </a:schemeClr>
                </a:solidFill>
                <a:latin typeface="+mj-lt"/>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868362"/>
          </a:xfrm>
        </p:spPr>
        <p:txBody>
          <a:bodyPr/>
          <a:lstStyle/>
          <a:p>
            <a:r>
              <a:rPr lang="en-US" b="1" smtClean="0"/>
              <a:t>Outline</a:t>
            </a:r>
          </a:p>
        </p:txBody>
      </p:sp>
      <p:sp>
        <p:nvSpPr>
          <p:cNvPr id="4099" name="Rectangle 3"/>
          <p:cNvSpPr>
            <a:spLocks noGrp="1" noChangeArrowheads="1"/>
          </p:cNvSpPr>
          <p:nvPr>
            <p:ph type="body" idx="1"/>
          </p:nvPr>
        </p:nvSpPr>
        <p:spPr>
          <a:xfrm>
            <a:off x="685800" y="1219200"/>
            <a:ext cx="8153400" cy="4800600"/>
          </a:xfrm>
        </p:spPr>
        <p:txBody>
          <a:bodyPr/>
          <a:lstStyle/>
          <a:p>
            <a:pPr marL="609600" indent="-609600">
              <a:lnSpc>
                <a:spcPct val="85000"/>
              </a:lnSpc>
            </a:pPr>
            <a:r>
              <a:rPr lang="en-US" sz="2400" b="1" smtClean="0"/>
              <a:t>Background</a:t>
            </a:r>
          </a:p>
          <a:p>
            <a:pPr marL="990600" lvl="1" indent="-533400">
              <a:lnSpc>
                <a:spcPct val="85000"/>
              </a:lnSpc>
            </a:pPr>
            <a:r>
              <a:rPr lang="en-US" sz="2400" smtClean="0"/>
              <a:t>Impact</a:t>
            </a:r>
          </a:p>
          <a:p>
            <a:pPr marL="990600" lvl="1" indent="-533400">
              <a:lnSpc>
                <a:spcPct val="85000"/>
              </a:lnSpc>
            </a:pPr>
            <a:r>
              <a:rPr lang="en-US" sz="2400" smtClean="0"/>
              <a:t>HHS Prevention Targets</a:t>
            </a:r>
          </a:p>
          <a:p>
            <a:pPr marL="990600" lvl="1" indent="-533400">
              <a:lnSpc>
                <a:spcPct val="85000"/>
              </a:lnSpc>
            </a:pPr>
            <a:r>
              <a:rPr lang="en-US" sz="2400" smtClean="0"/>
              <a:t>Pathogenesis</a:t>
            </a:r>
          </a:p>
          <a:p>
            <a:pPr marL="990600" lvl="1" indent="-533400">
              <a:lnSpc>
                <a:spcPct val="85000"/>
              </a:lnSpc>
            </a:pPr>
            <a:r>
              <a:rPr lang="en-US" sz="2400" smtClean="0"/>
              <a:t>Epidemiology</a:t>
            </a:r>
          </a:p>
          <a:p>
            <a:pPr marL="609600" indent="-609600">
              <a:lnSpc>
                <a:spcPct val="85000"/>
              </a:lnSpc>
            </a:pPr>
            <a:r>
              <a:rPr lang="en-US" sz="2400" b="1" smtClean="0"/>
              <a:t>Prevention Strategies</a:t>
            </a:r>
          </a:p>
          <a:p>
            <a:pPr marL="990600" lvl="1" indent="-533400">
              <a:lnSpc>
                <a:spcPct val="85000"/>
              </a:lnSpc>
            </a:pPr>
            <a:r>
              <a:rPr lang="en-US" sz="2400" smtClean="0"/>
              <a:t>Core </a:t>
            </a:r>
          </a:p>
          <a:p>
            <a:pPr marL="990600" lvl="1" indent="-533400">
              <a:lnSpc>
                <a:spcPct val="85000"/>
              </a:lnSpc>
            </a:pPr>
            <a:r>
              <a:rPr lang="en-US" sz="2400" smtClean="0"/>
              <a:t>Supplemental</a:t>
            </a:r>
            <a:r>
              <a:rPr lang="en-US" sz="2400" b="1" smtClean="0"/>
              <a:t> </a:t>
            </a:r>
          </a:p>
          <a:p>
            <a:pPr marL="609600" indent="-609600">
              <a:lnSpc>
                <a:spcPct val="85000"/>
              </a:lnSpc>
            </a:pPr>
            <a:r>
              <a:rPr lang="en-US" sz="2400" b="1" smtClean="0"/>
              <a:t>Measurement</a:t>
            </a:r>
          </a:p>
          <a:p>
            <a:pPr marL="990600" lvl="1" indent="-533400">
              <a:lnSpc>
                <a:spcPct val="85000"/>
              </a:lnSpc>
            </a:pPr>
            <a:r>
              <a:rPr lang="en-US" sz="2400" smtClean="0"/>
              <a:t>Process</a:t>
            </a:r>
          </a:p>
          <a:p>
            <a:pPr marL="990600" lvl="1" indent="-533400">
              <a:lnSpc>
                <a:spcPct val="85000"/>
              </a:lnSpc>
            </a:pPr>
            <a:r>
              <a:rPr lang="en-US" sz="2400" smtClean="0"/>
              <a:t>Outcome</a:t>
            </a:r>
            <a:r>
              <a:rPr lang="en-US" sz="2400" b="1" smtClean="0"/>
              <a:t> </a:t>
            </a:r>
          </a:p>
          <a:p>
            <a:pPr marL="609600" indent="-609600">
              <a:lnSpc>
                <a:spcPct val="85000"/>
              </a:lnSpc>
            </a:pPr>
            <a:r>
              <a:rPr lang="en-US" sz="2400" b="1" smtClean="0"/>
              <a:t>Tools for Implementation/Resources/References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381000"/>
            <a:ext cx="8229600" cy="1143000"/>
          </a:xfrm>
        </p:spPr>
        <p:txBody>
          <a:bodyPr/>
          <a:lstStyle/>
          <a:p>
            <a:pPr>
              <a:tabLst>
                <a:tab pos="1309688" algn="l"/>
              </a:tabLst>
            </a:pPr>
            <a:r>
              <a:rPr lang="en-US" sz="2800" b="1" smtClean="0">
                <a:solidFill>
                  <a:schemeClr val="tx1"/>
                </a:solidFill>
              </a:rPr>
              <a:t>Supplemental Prevention Strategies: </a:t>
            </a:r>
            <a:br>
              <a:rPr lang="en-US" sz="2800" b="1" smtClean="0">
                <a:solidFill>
                  <a:schemeClr val="tx1"/>
                </a:solidFill>
              </a:rPr>
            </a:br>
            <a:r>
              <a:rPr lang="en-US" sz="2600" b="1" smtClean="0">
                <a:solidFill>
                  <a:schemeClr val="tx1"/>
                </a:solidFill>
              </a:rPr>
              <a:t>Alternatives to Indwelling Catheterization</a:t>
            </a:r>
          </a:p>
        </p:txBody>
      </p:sp>
      <p:sp>
        <p:nvSpPr>
          <p:cNvPr id="22531" name="Rectangle 5"/>
          <p:cNvSpPr>
            <a:spLocks noGrp="1" noChangeArrowheads="1"/>
          </p:cNvSpPr>
          <p:nvPr>
            <p:ph type="body" idx="4294967295"/>
          </p:nvPr>
        </p:nvSpPr>
        <p:spPr/>
        <p:txBody>
          <a:bodyPr/>
          <a:lstStyle/>
          <a:p>
            <a:r>
              <a:rPr lang="en-US" sz="2800" smtClean="0"/>
              <a:t>Intermittent catheterization – consider for:</a:t>
            </a:r>
          </a:p>
          <a:p>
            <a:pPr lvl="1"/>
            <a:r>
              <a:rPr lang="en-US" sz="2400" smtClean="0"/>
              <a:t>Patients requiring chronic urinary drainage for neurogenic bladder</a:t>
            </a:r>
          </a:p>
          <a:p>
            <a:pPr lvl="2"/>
            <a:r>
              <a:rPr lang="en-US" sz="2000" smtClean="0"/>
              <a:t>Spinal cord injury</a:t>
            </a:r>
          </a:p>
          <a:p>
            <a:pPr lvl="2"/>
            <a:r>
              <a:rPr lang="en-US" sz="2000" smtClean="0"/>
              <a:t>Children with myelomeningocele</a:t>
            </a:r>
          </a:p>
          <a:p>
            <a:pPr lvl="1"/>
            <a:r>
              <a:rPr lang="en-US" sz="2400" smtClean="0"/>
              <a:t>Postoperative patients with urinary retention</a:t>
            </a:r>
          </a:p>
          <a:p>
            <a:pPr lvl="1"/>
            <a:r>
              <a:rPr lang="en-US" sz="2400" smtClean="0"/>
              <a:t>May be used in combination with bladder ultrasound scanners</a:t>
            </a:r>
          </a:p>
          <a:p>
            <a:r>
              <a:rPr lang="en-US" sz="2800" smtClean="0"/>
              <a:t>External (i.e., condom) catheters – consider for:</a:t>
            </a:r>
          </a:p>
          <a:p>
            <a:pPr lvl="1"/>
            <a:r>
              <a:rPr lang="en-US" sz="2400" smtClean="0"/>
              <a:t>Cooperative male patients without obstruction or urinary retention</a:t>
            </a:r>
          </a:p>
          <a:p>
            <a:pPr lvl="1">
              <a:buFontTx/>
              <a:buNone/>
            </a:pPr>
            <a:endParaRPr lang="en-US" sz="2400" smtClean="0"/>
          </a:p>
        </p:txBody>
      </p:sp>
      <p:sp>
        <p:nvSpPr>
          <p:cNvPr id="4" name="Text Box 6"/>
          <p:cNvSpPr txBox="1">
            <a:spLocks noChangeArrowheads="1"/>
          </p:cNvSpPr>
          <p:nvPr/>
        </p:nvSpPr>
        <p:spPr bwMode="auto">
          <a:xfrm>
            <a:off x="4200525" y="5943600"/>
            <a:ext cx="4484688" cy="338138"/>
          </a:xfrm>
          <a:prstGeom prst="rect">
            <a:avLst/>
          </a:prstGeom>
          <a:noFill/>
          <a:ln w="9525" algn="ctr">
            <a:noFill/>
            <a:miter lim="800000"/>
            <a:headEnd/>
            <a:tailEnd/>
          </a:ln>
          <a:effectLst/>
        </p:spPr>
        <p:txBody>
          <a:bodyPr wrap="none">
            <a:spAutoFit/>
          </a:bodyPr>
          <a:lstStyle/>
          <a:p>
            <a:pPr algn="l">
              <a:defRPr/>
            </a:pPr>
            <a:r>
              <a:rPr lang="en-US" sz="1600" u="sng" dirty="0">
                <a:solidFill>
                  <a:schemeClr val="tx1">
                    <a:lumMod val="75000"/>
                  </a:schemeClr>
                </a:solidFill>
                <a:latin typeface="+mn-lt"/>
                <a:hlinkClick r:id="rId3"/>
              </a:rPr>
              <a:t>http://www.cdc.gov/hicpac/cauti/001_cauti.html</a:t>
            </a:r>
            <a:r>
              <a:rPr lang="en-US" sz="1600" u="sng" dirty="0">
                <a:solidFill>
                  <a:schemeClr val="tx1">
                    <a:lumMod val="75000"/>
                  </a:schemeClr>
                </a:solidFill>
                <a:latin typeface="+mn-lt"/>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81000"/>
            <a:ext cx="8229600" cy="1143000"/>
          </a:xfrm>
        </p:spPr>
        <p:txBody>
          <a:bodyPr/>
          <a:lstStyle/>
          <a:p>
            <a:pPr>
              <a:tabLst>
                <a:tab pos="1309688" algn="l"/>
              </a:tabLst>
            </a:pPr>
            <a:r>
              <a:rPr lang="en-US" sz="2800" b="1" smtClean="0">
                <a:solidFill>
                  <a:schemeClr val="tx1"/>
                </a:solidFill>
              </a:rPr>
              <a:t>Supplemental Prevention Strategies: </a:t>
            </a:r>
            <a:r>
              <a:rPr lang="en-US" sz="2000" b="1" smtClean="0">
                <a:solidFill>
                  <a:schemeClr val="tx1"/>
                </a:solidFill>
              </a:rPr>
              <a:t/>
            </a:r>
            <a:br>
              <a:rPr lang="en-US" sz="2000" b="1" smtClean="0">
                <a:solidFill>
                  <a:schemeClr val="tx1"/>
                </a:solidFill>
              </a:rPr>
            </a:br>
            <a:r>
              <a:rPr lang="en-US" sz="2600" b="1" smtClean="0">
                <a:solidFill>
                  <a:schemeClr val="tx1"/>
                </a:solidFill>
              </a:rPr>
              <a:t>Bladder Ultrasound Scanners</a:t>
            </a:r>
            <a:endParaRPr lang="en-US" sz="2600" b="1" u="sng" smtClean="0">
              <a:solidFill>
                <a:schemeClr val="tx1"/>
              </a:solidFill>
            </a:endParaRPr>
          </a:p>
        </p:txBody>
      </p:sp>
      <p:sp>
        <p:nvSpPr>
          <p:cNvPr id="23555" name="Rectangle 3"/>
          <p:cNvSpPr>
            <a:spLocks noGrp="1" noChangeArrowheads="1"/>
          </p:cNvSpPr>
          <p:nvPr>
            <p:ph type="body" idx="1"/>
          </p:nvPr>
        </p:nvSpPr>
        <p:spPr/>
        <p:txBody>
          <a:bodyPr/>
          <a:lstStyle/>
          <a:p>
            <a:r>
              <a:rPr lang="en-US" sz="2600" smtClean="0"/>
              <a:t>Rationale: fewer catheterizations = lower risk of UTI</a:t>
            </a:r>
          </a:p>
          <a:p>
            <a:r>
              <a:rPr lang="en-US" sz="2600" smtClean="0"/>
              <a:t>2 studies of adults with neurogenic bladder undergoing intermittent catheterization </a:t>
            </a:r>
          </a:p>
          <a:p>
            <a:r>
              <a:rPr lang="en-US" sz="2600" smtClean="0"/>
              <a:t>Inpatient rehabilitation centers</a:t>
            </a:r>
          </a:p>
          <a:p>
            <a:r>
              <a:rPr lang="en-US" sz="2600" smtClean="0"/>
              <a:t>Fewer catheterizations per day but no reported differences in UTI</a:t>
            </a:r>
          </a:p>
          <a:p>
            <a:pPr lvl="1"/>
            <a:r>
              <a:rPr lang="en-US" sz="2400" smtClean="0"/>
              <a:t>Significant study limitations: likely underpowered; UTIs undefined</a:t>
            </a:r>
          </a:p>
          <a:p>
            <a:pPr>
              <a:buFontTx/>
              <a:buNone/>
            </a:pPr>
            <a:endParaRPr lang="en-US" smtClean="0"/>
          </a:p>
        </p:txBody>
      </p:sp>
      <p:sp>
        <p:nvSpPr>
          <p:cNvPr id="23556" name="Text Box 5"/>
          <p:cNvSpPr txBox="1">
            <a:spLocks noChangeArrowheads="1"/>
          </p:cNvSpPr>
          <p:nvPr/>
        </p:nvSpPr>
        <p:spPr bwMode="auto">
          <a:xfrm>
            <a:off x="3886200" y="6154738"/>
            <a:ext cx="5006975" cy="703262"/>
          </a:xfrm>
          <a:prstGeom prst="rect">
            <a:avLst/>
          </a:prstGeom>
          <a:noFill/>
          <a:ln w="9525" algn="ctr">
            <a:noFill/>
            <a:miter lim="800000"/>
            <a:headEnd/>
            <a:tailEnd/>
          </a:ln>
        </p:spPr>
        <p:txBody>
          <a:bodyPr wrap="none">
            <a:spAutoFit/>
          </a:bodyPr>
          <a:lstStyle/>
          <a:p>
            <a:pPr algn="l"/>
            <a:r>
              <a:rPr lang="en-US" sz="1600">
                <a:solidFill>
                  <a:schemeClr val="tx1"/>
                </a:solidFill>
              </a:rPr>
              <a:t>Polliak T et al. Spinal Cord 2005;43:615-19</a:t>
            </a:r>
          </a:p>
          <a:p>
            <a:pPr algn="l"/>
            <a:r>
              <a:rPr lang="en-US" sz="1600">
                <a:solidFill>
                  <a:schemeClr val="tx1"/>
                </a:solidFill>
              </a:rPr>
              <a:t>Anton HA et al. Arch Phys Med Rehab 1998;79:172-5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609600"/>
            <a:ext cx="8229600" cy="1143000"/>
          </a:xfrm>
        </p:spPr>
        <p:txBody>
          <a:bodyPr/>
          <a:lstStyle/>
          <a:p>
            <a:pPr eaLnBrk="1" hangingPunct="1">
              <a:tabLst>
                <a:tab pos="1309688" algn="l"/>
              </a:tabLst>
            </a:pPr>
            <a:r>
              <a:rPr lang="en-US" sz="2800" b="1" smtClean="0">
                <a:solidFill>
                  <a:schemeClr val="tx1"/>
                </a:solidFill>
              </a:rPr>
              <a:t>Supplemental Prevention Strategies: </a:t>
            </a:r>
            <a:br>
              <a:rPr lang="en-US" sz="2800" b="1" smtClean="0">
                <a:solidFill>
                  <a:schemeClr val="tx1"/>
                </a:solidFill>
              </a:rPr>
            </a:br>
            <a:r>
              <a:rPr lang="en-US" sz="2600" b="1" smtClean="0">
                <a:solidFill>
                  <a:schemeClr val="tx1"/>
                </a:solidFill>
              </a:rPr>
              <a:t>Antimicrobial/Antiseptic-Impregnated Urinary Catheters</a:t>
            </a:r>
            <a:endParaRPr lang="en-US" sz="2600" b="1" u="sng" smtClean="0">
              <a:solidFill>
                <a:schemeClr val="tx1"/>
              </a:solidFill>
            </a:endParaRPr>
          </a:p>
        </p:txBody>
      </p:sp>
      <p:sp>
        <p:nvSpPr>
          <p:cNvPr id="24579" name="Rectangle 6"/>
          <p:cNvSpPr>
            <a:spLocks noGrp="1" noChangeArrowheads="1"/>
          </p:cNvSpPr>
          <p:nvPr>
            <p:ph type="body" idx="4294967295"/>
          </p:nvPr>
        </p:nvSpPr>
        <p:spPr>
          <a:xfrm>
            <a:off x="457200" y="1905000"/>
            <a:ext cx="8229600" cy="4525963"/>
          </a:xfrm>
        </p:spPr>
        <p:txBody>
          <a:bodyPr/>
          <a:lstStyle/>
          <a:p>
            <a:r>
              <a:rPr lang="en-US" smtClean="0"/>
              <a:t>Considered using if CAUTI rates not decreasing after implementing a comprehensive strategy</a:t>
            </a:r>
          </a:p>
          <a:p>
            <a:pPr lvl="1"/>
            <a:r>
              <a:rPr lang="en-US" smtClean="0"/>
              <a:t>First implement core recommendations for use, insertion, and maintenance</a:t>
            </a:r>
          </a:p>
          <a:p>
            <a:pPr lvl="1"/>
            <a:r>
              <a:rPr lang="en-US" smtClean="0"/>
              <a:t>Ensure compliance with core recommendations</a:t>
            </a:r>
          </a:p>
        </p:txBody>
      </p:sp>
      <p:sp>
        <p:nvSpPr>
          <p:cNvPr id="4" name="Text Box 6"/>
          <p:cNvSpPr txBox="1">
            <a:spLocks noChangeArrowheads="1"/>
          </p:cNvSpPr>
          <p:nvPr/>
        </p:nvSpPr>
        <p:spPr bwMode="auto">
          <a:xfrm>
            <a:off x="4200525" y="5943600"/>
            <a:ext cx="4484688" cy="338138"/>
          </a:xfrm>
          <a:prstGeom prst="rect">
            <a:avLst/>
          </a:prstGeom>
          <a:noFill/>
          <a:ln w="9525" algn="ctr">
            <a:noFill/>
            <a:miter lim="800000"/>
            <a:headEnd/>
            <a:tailEnd/>
          </a:ln>
          <a:effectLst/>
        </p:spPr>
        <p:txBody>
          <a:bodyPr wrap="none">
            <a:spAutoFit/>
          </a:bodyPr>
          <a:lstStyle/>
          <a:p>
            <a:pPr algn="l">
              <a:defRPr/>
            </a:pPr>
            <a:r>
              <a:rPr lang="en-US" sz="1600" u="sng" dirty="0">
                <a:solidFill>
                  <a:schemeClr val="tx1">
                    <a:lumMod val="75000"/>
                  </a:schemeClr>
                </a:solidFill>
                <a:latin typeface="+mn-lt"/>
                <a:hlinkClick r:id="rId3"/>
              </a:rPr>
              <a:t>http://www.cdc.gov/hicpac/cauti/001_cauti.html</a:t>
            </a:r>
            <a:r>
              <a:rPr lang="en-US" sz="1600" u="sng" dirty="0">
                <a:solidFill>
                  <a:schemeClr val="tx1">
                    <a:lumMod val="75000"/>
                  </a:schemeClr>
                </a:solidFill>
                <a:latin typeface="+mn-lt"/>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2800" b="1" smtClean="0">
                <a:solidFill>
                  <a:schemeClr val="tx1"/>
                </a:solidFill>
              </a:rPr>
              <a:t>Supplemental Prevention Strategies: </a:t>
            </a:r>
            <a:r>
              <a:rPr lang="en-US" sz="3200" b="1" smtClean="0">
                <a:solidFill>
                  <a:schemeClr val="tx1"/>
                </a:solidFill>
              </a:rPr>
              <a:t/>
            </a:r>
            <a:br>
              <a:rPr lang="en-US" sz="3200" b="1" smtClean="0">
                <a:solidFill>
                  <a:schemeClr val="tx1"/>
                </a:solidFill>
              </a:rPr>
            </a:br>
            <a:r>
              <a:rPr lang="en-US" sz="2800" b="1" smtClean="0">
                <a:solidFill>
                  <a:schemeClr val="tx1"/>
                </a:solidFill>
              </a:rPr>
              <a:t>Silver-Coated Catheters</a:t>
            </a:r>
          </a:p>
        </p:txBody>
      </p:sp>
      <p:sp>
        <p:nvSpPr>
          <p:cNvPr id="25603" name="Rectangle 3"/>
          <p:cNvSpPr>
            <a:spLocks noGrp="1" noChangeArrowheads="1"/>
          </p:cNvSpPr>
          <p:nvPr>
            <p:ph type="body" idx="1"/>
          </p:nvPr>
        </p:nvSpPr>
        <p:spPr>
          <a:xfrm>
            <a:off x="457200" y="1600200"/>
            <a:ext cx="8153400" cy="4953000"/>
          </a:xfrm>
        </p:spPr>
        <p:txBody>
          <a:bodyPr/>
          <a:lstStyle/>
          <a:p>
            <a:r>
              <a:rPr lang="en-US" sz="2600" smtClean="0"/>
              <a:t>Decreased risk of bacteriuria compared to standard latex catheters in a meta-analysis of RCTs</a:t>
            </a:r>
          </a:p>
          <a:p>
            <a:r>
              <a:rPr lang="en-US" sz="2600" smtClean="0"/>
              <a:t>Significant differences for silver alloy but not silver oxide-coated catheters</a:t>
            </a:r>
          </a:p>
          <a:p>
            <a:r>
              <a:rPr lang="en-US" sz="2600" smtClean="0"/>
              <a:t>Effect greater for patients catheterized &lt; 1 week</a:t>
            </a:r>
          </a:p>
          <a:p>
            <a:r>
              <a:rPr lang="en-US" sz="2600" smtClean="0"/>
              <a:t>Mixed results in observational studies in hospitalized patients</a:t>
            </a:r>
          </a:p>
          <a:p>
            <a:pPr lvl="1"/>
            <a:r>
              <a:rPr lang="en-US" sz="2400" smtClean="0"/>
              <a:t>Most used laboratory-based outcomes (bacteriuria)</a:t>
            </a:r>
          </a:p>
          <a:p>
            <a:pPr lvl="1"/>
            <a:r>
              <a:rPr lang="en-US" sz="2400" smtClean="0"/>
              <a:t>1 positive, 2 negative, 5 inconclusive</a:t>
            </a:r>
          </a:p>
          <a:p>
            <a:pPr lvl="1"/>
            <a:endParaRPr lang="en-US" sz="2400" smtClean="0"/>
          </a:p>
        </p:txBody>
      </p:sp>
      <p:sp>
        <p:nvSpPr>
          <p:cNvPr id="4" name="Text Box 6"/>
          <p:cNvSpPr txBox="1">
            <a:spLocks noChangeArrowheads="1"/>
          </p:cNvSpPr>
          <p:nvPr/>
        </p:nvSpPr>
        <p:spPr bwMode="auto">
          <a:xfrm>
            <a:off x="4659313" y="5943600"/>
            <a:ext cx="4484687" cy="338138"/>
          </a:xfrm>
          <a:prstGeom prst="rect">
            <a:avLst/>
          </a:prstGeom>
          <a:noFill/>
          <a:ln w="9525" algn="ctr">
            <a:noFill/>
            <a:miter lim="800000"/>
            <a:headEnd/>
            <a:tailEnd/>
          </a:ln>
          <a:effectLst/>
        </p:spPr>
        <p:txBody>
          <a:bodyPr wrap="none">
            <a:spAutoFit/>
          </a:bodyPr>
          <a:lstStyle/>
          <a:p>
            <a:pPr algn="l">
              <a:defRPr/>
            </a:pPr>
            <a:r>
              <a:rPr lang="en-US" sz="1600" u="sng" dirty="0">
                <a:solidFill>
                  <a:schemeClr val="tx1">
                    <a:lumMod val="75000"/>
                  </a:schemeClr>
                </a:solidFill>
                <a:latin typeface="+mn-lt"/>
                <a:hlinkClick r:id="rId2"/>
              </a:rPr>
              <a:t>http://www.cdc.gov/hicpac/cauti/001_cauti.html</a:t>
            </a:r>
            <a:r>
              <a:rPr lang="en-US" sz="1600" u="sng" dirty="0">
                <a:solidFill>
                  <a:schemeClr val="tx1">
                    <a:lumMod val="75000"/>
                  </a:schemeClr>
                </a:solidFill>
                <a:latin typeface="+mn-lt"/>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2800" b="1" smtClean="0">
                <a:solidFill>
                  <a:schemeClr val="tx1"/>
                </a:solidFill>
              </a:rPr>
              <a:t>Supplemental Prevention Strategies: </a:t>
            </a:r>
            <a:r>
              <a:rPr lang="en-US" sz="3200" b="1" smtClean="0">
                <a:solidFill>
                  <a:schemeClr val="tx1"/>
                </a:solidFill>
              </a:rPr>
              <a:t/>
            </a:r>
            <a:br>
              <a:rPr lang="en-US" sz="3200" b="1" smtClean="0">
                <a:solidFill>
                  <a:schemeClr val="tx1"/>
                </a:solidFill>
              </a:rPr>
            </a:br>
            <a:r>
              <a:rPr lang="en-US" sz="2800" b="1" smtClean="0">
                <a:solidFill>
                  <a:schemeClr val="tx1"/>
                </a:solidFill>
              </a:rPr>
              <a:t>Silver-Coated Catheters</a:t>
            </a:r>
            <a:endParaRPr lang="en-US" b="1" smtClean="0">
              <a:solidFill>
                <a:schemeClr val="tx1"/>
              </a:solidFill>
            </a:endParaRPr>
          </a:p>
        </p:txBody>
      </p:sp>
      <p:sp>
        <p:nvSpPr>
          <p:cNvPr id="26627" name="Rectangle 3"/>
          <p:cNvSpPr>
            <a:spLocks noGrp="1" noChangeArrowheads="1"/>
          </p:cNvSpPr>
          <p:nvPr>
            <p:ph type="body" idx="1"/>
          </p:nvPr>
        </p:nvSpPr>
        <p:spPr/>
        <p:txBody>
          <a:bodyPr/>
          <a:lstStyle/>
          <a:p>
            <a:r>
              <a:rPr lang="en-US" sz="2800" smtClean="0"/>
              <a:t>One study in a burn referral center found a decrease in SUTI</a:t>
            </a:r>
          </a:p>
          <a:p>
            <a:r>
              <a:rPr lang="en-US" sz="2800" smtClean="0"/>
              <a:t>Pre-intervention catheters standard latex</a:t>
            </a:r>
          </a:p>
          <a:p>
            <a:r>
              <a:rPr lang="en-US" sz="2800" smtClean="0"/>
              <a:t>Intervention group had silver-impregnated catheters and had new catheters inserted on admission under nonemergent sterile conditions</a:t>
            </a:r>
          </a:p>
          <a:p>
            <a:pPr lvl="1"/>
            <a:r>
              <a:rPr lang="en-US" sz="2400" smtClean="0"/>
              <a:t>“The improved results in time period 2 are probably due to the combination of these two changes in therapy.”</a:t>
            </a:r>
          </a:p>
        </p:txBody>
      </p:sp>
      <p:sp>
        <p:nvSpPr>
          <p:cNvPr id="26628" name="Text Box 4"/>
          <p:cNvSpPr txBox="1">
            <a:spLocks noChangeArrowheads="1"/>
          </p:cNvSpPr>
          <p:nvPr/>
        </p:nvSpPr>
        <p:spPr bwMode="auto">
          <a:xfrm>
            <a:off x="3663950" y="5867400"/>
            <a:ext cx="5480050" cy="336550"/>
          </a:xfrm>
          <a:prstGeom prst="rect">
            <a:avLst/>
          </a:prstGeom>
          <a:noFill/>
          <a:ln w="9525" algn="ctr">
            <a:noFill/>
            <a:miter lim="800000"/>
            <a:headEnd/>
            <a:tailEnd/>
          </a:ln>
        </p:spPr>
        <p:txBody>
          <a:bodyPr wrap="none">
            <a:spAutoFit/>
          </a:bodyPr>
          <a:lstStyle/>
          <a:p>
            <a:r>
              <a:rPr lang="en-US" sz="1600">
                <a:solidFill>
                  <a:schemeClr val="tx1"/>
                </a:solidFill>
              </a:rPr>
              <a:t>Newton et al. Infect Control Hosp Epidemiol 2002;23:217-8</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200" b="1" smtClean="0">
                <a:solidFill>
                  <a:schemeClr val="tx1"/>
                </a:solidFill>
              </a:rPr>
              <a:t>Summary of Prevention Measures*</a:t>
            </a:r>
          </a:p>
        </p:txBody>
      </p:sp>
      <p:sp>
        <p:nvSpPr>
          <p:cNvPr id="27651" name="Rectangle 3"/>
          <p:cNvSpPr>
            <a:spLocks noGrp="1" noChangeArrowheads="1"/>
          </p:cNvSpPr>
          <p:nvPr>
            <p:ph type="body" sz="half" idx="1"/>
          </p:nvPr>
        </p:nvSpPr>
        <p:spPr>
          <a:xfrm>
            <a:off x="457200" y="2133600"/>
            <a:ext cx="4038600" cy="4525963"/>
          </a:xfrm>
        </p:spPr>
        <p:txBody>
          <a:bodyPr/>
          <a:lstStyle/>
          <a:p>
            <a:pPr>
              <a:lnSpc>
                <a:spcPct val="80000"/>
              </a:lnSpc>
            </a:pPr>
            <a:r>
              <a:rPr lang="en-US" sz="2000" smtClean="0"/>
              <a:t>Insert catheters only for appropriate indications</a:t>
            </a:r>
          </a:p>
          <a:p>
            <a:pPr>
              <a:lnSpc>
                <a:spcPct val="80000"/>
              </a:lnSpc>
            </a:pPr>
            <a:r>
              <a:rPr lang="en-US" sz="2000" smtClean="0"/>
              <a:t>Leave catheters in place only as long as needed</a:t>
            </a:r>
          </a:p>
          <a:p>
            <a:pPr>
              <a:lnSpc>
                <a:spcPct val="80000"/>
              </a:lnSpc>
            </a:pPr>
            <a:r>
              <a:rPr lang="en-US" sz="2000" smtClean="0"/>
              <a:t>Only properly trained persons insert and maintain catheters</a:t>
            </a:r>
          </a:p>
          <a:p>
            <a:pPr>
              <a:lnSpc>
                <a:spcPct val="80000"/>
              </a:lnSpc>
            </a:pPr>
            <a:r>
              <a:rPr lang="en-US" sz="2000" smtClean="0"/>
              <a:t>Insert catheters using aseptic technique and sterile equipment </a:t>
            </a:r>
          </a:p>
          <a:p>
            <a:pPr>
              <a:lnSpc>
                <a:spcPct val="80000"/>
              </a:lnSpc>
            </a:pPr>
            <a:r>
              <a:rPr lang="en-US" sz="2000" smtClean="0"/>
              <a:t>Maintain a closed drainage system</a:t>
            </a:r>
          </a:p>
          <a:p>
            <a:pPr>
              <a:lnSpc>
                <a:spcPct val="80000"/>
              </a:lnSpc>
            </a:pPr>
            <a:r>
              <a:rPr lang="en-US" sz="2000" smtClean="0"/>
              <a:t>Maintain unobstructed urine flow</a:t>
            </a:r>
          </a:p>
          <a:p>
            <a:pPr>
              <a:lnSpc>
                <a:spcPct val="80000"/>
              </a:lnSpc>
            </a:pPr>
            <a:r>
              <a:rPr lang="en-US" sz="2000" smtClean="0"/>
              <a:t>Hand hygiene and standard (or appropriate isolation) precautions</a:t>
            </a:r>
          </a:p>
        </p:txBody>
      </p:sp>
      <p:sp>
        <p:nvSpPr>
          <p:cNvPr id="27652" name="Rectangle 4"/>
          <p:cNvSpPr>
            <a:spLocks noGrp="1" noChangeArrowheads="1"/>
          </p:cNvSpPr>
          <p:nvPr>
            <p:ph type="body" sz="half" idx="2"/>
          </p:nvPr>
        </p:nvSpPr>
        <p:spPr>
          <a:xfrm>
            <a:off x="4648200" y="2133600"/>
            <a:ext cx="4038600" cy="4525963"/>
          </a:xfrm>
        </p:spPr>
        <p:txBody>
          <a:bodyPr/>
          <a:lstStyle/>
          <a:p>
            <a:pPr marL="457200" indent="-457200">
              <a:lnSpc>
                <a:spcPct val="80000"/>
              </a:lnSpc>
            </a:pPr>
            <a:r>
              <a:rPr lang="en-US" sz="2000" smtClean="0"/>
              <a:t>Alternatives to indwelling urinary catheterization</a:t>
            </a:r>
          </a:p>
          <a:p>
            <a:pPr marL="457200" indent="-457200">
              <a:lnSpc>
                <a:spcPct val="80000"/>
              </a:lnSpc>
            </a:pPr>
            <a:r>
              <a:rPr lang="en-US" sz="2000" smtClean="0"/>
              <a:t>Portable ultrasound devices to reduce unnecessary catheterizations</a:t>
            </a:r>
          </a:p>
          <a:p>
            <a:pPr marL="457200" indent="-457200">
              <a:lnSpc>
                <a:spcPct val="80000"/>
              </a:lnSpc>
            </a:pPr>
            <a:r>
              <a:rPr lang="en-US" sz="2000" smtClean="0"/>
              <a:t>Antimicrobial/antiseptic-impregnated catheters</a:t>
            </a:r>
          </a:p>
          <a:p>
            <a:pPr marL="457200" indent="-457200">
              <a:lnSpc>
                <a:spcPct val="80000"/>
              </a:lnSpc>
              <a:buClr>
                <a:schemeClr val="tx1"/>
              </a:buClr>
            </a:pPr>
            <a:endParaRPr lang="en-US" sz="2000" smtClean="0"/>
          </a:p>
        </p:txBody>
      </p:sp>
      <p:sp>
        <p:nvSpPr>
          <p:cNvPr id="27653" name="Text Box 5"/>
          <p:cNvSpPr txBox="1">
            <a:spLocks noChangeArrowheads="1"/>
          </p:cNvSpPr>
          <p:nvPr/>
        </p:nvSpPr>
        <p:spPr bwMode="auto">
          <a:xfrm>
            <a:off x="746125" y="1512888"/>
            <a:ext cx="2738438" cy="519112"/>
          </a:xfrm>
          <a:prstGeom prst="rect">
            <a:avLst/>
          </a:prstGeom>
          <a:noFill/>
          <a:ln w="9525" algn="ctr">
            <a:noFill/>
            <a:miter lim="800000"/>
            <a:headEnd/>
            <a:tailEnd/>
          </a:ln>
        </p:spPr>
        <p:txBody>
          <a:bodyPr wrap="none">
            <a:spAutoFit/>
          </a:bodyPr>
          <a:lstStyle/>
          <a:p>
            <a:pPr algn="l" eaLnBrk="0" hangingPunct="0">
              <a:spcBef>
                <a:spcPct val="0"/>
              </a:spcBef>
            </a:pPr>
            <a:r>
              <a:rPr lang="en-US" sz="2800" b="1">
                <a:solidFill>
                  <a:schemeClr val="tx1"/>
                </a:solidFill>
              </a:rPr>
              <a:t>Core Measures</a:t>
            </a:r>
          </a:p>
        </p:txBody>
      </p:sp>
      <p:sp>
        <p:nvSpPr>
          <p:cNvPr id="27654" name="Text Box 6"/>
          <p:cNvSpPr txBox="1">
            <a:spLocks noChangeArrowheads="1"/>
          </p:cNvSpPr>
          <p:nvPr/>
        </p:nvSpPr>
        <p:spPr bwMode="auto">
          <a:xfrm>
            <a:off x="4648200" y="1524000"/>
            <a:ext cx="4260850" cy="519113"/>
          </a:xfrm>
          <a:prstGeom prst="rect">
            <a:avLst/>
          </a:prstGeom>
          <a:noFill/>
          <a:ln w="9525" algn="ctr">
            <a:noFill/>
            <a:miter lim="800000"/>
            <a:headEnd/>
            <a:tailEnd/>
          </a:ln>
        </p:spPr>
        <p:txBody>
          <a:bodyPr wrap="none">
            <a:spAutoFit/>
          </a:bodyPr>
          <a:lstStyle/>
          <a:p>
            <a:pPr algn="l" eaLnBrk="0" hangingPunct="0">
              <a:spcBef>
                <a:spcPct val="0"/>
              </a:spcBef>
            </a:pPr>
            <a:r>
              <a:rPr lang="en-US" sz="2800" b="1">
                <a:solidFill>
                  <a:schemeClr val="tx1"/>
                </a:solidFill>
              </a:rPr>
              <a:t>Supplemental Measures</a:t>
            </a:r>
          </a:p>
        </p:txBody>
      </p:sp>
      <p:sp>
        <p:nvSpPr>
          <p:cNvPr id="7" name="Text Box 6"/>
          <p:cNvSpPr txBox="1">
            <a:spLocks noChangeArrowheads="1"/>
          </p:cNvSpPr>
          <p:nvPr/>
        </p:nvSpPr>
        <p:spPr bwMode="auto">
          <a:xfrm>
            <a:off x="4659313" y="6019800"/>
            <a:ext cx="4484687" cy="338138"/>
          </a:xfrm>
          <a:prstGeom prst="rect">
            <a:avLst/>
          </a:prstGeom>
          <a:noFill/>
          <a:ln w="9525" algn="ctr">
            <a:noFill/>
            <a:miter lim="800000"/>
            <a:headEnd/>
            <a:tailEnd/>
          </a:ln>
          <a:effectLst/>
        </p:spPr>
        <p:txBody>
          <a:bodyPr>
            <a:spAutoFit/>
          </a:bodyPr>
          <a:lstStyle/>
          <a:p>
            <a:pPr algn="l">
              <a:defRPr/>
            </a:pPr>
            <a:r>
              <a:rPr lang="en-US" sz="1600" u="sng" dirty="0">
                <a:solidFill>
                  <a:schemeClr val="tx1">
                    <a:lumMod val="75000"/>
                  </a:schemeClr>
                </a:solidFill>
                <a:latin typeface="+mn-lt"/>
                <a:hlinkClick r:id="rId2"/>
              </a:rPr>
              <a:t>http://www.cdc.gov/hicpac/cauti/001_cauti.html</a:t>
            </a:r>
            <a:r>
              <a:rPr lang="en-US" sz="1600" u="sng" dirty="0">
                <a:solidFill>
                  <a:schemeClr val="tx1">
                    <a:lumMod val="75000"/>
                  </a:schemeClr>
                </a:solidFill>
                <a:latin typeface="+mn-lt"/>
              </a:rPr>
              <a:t> </a:t>
            </a:r>
          </a:p>
        </p:txBody>
      </p:sp>
      <p:sp>
        <p:nvSpPr>
          <p:cNvPr id="27656" name="TextBox 7"/>
          <p:cNvSpPr txBox="1">
            <a:spLocks noChangeArrowheads="1"/>
          </p:cNvSpPr>
          <p:nvPr/>
        </p:nvSpPr>
        <p:spPr bwMode="auto">
          <a:xfrm>
            <a:off x="4651375" y="5715000"/>
            <a:ext cx="4532313" cy="338138"/>
          </a:xfrm>
          <a:prstGeom prst="rect">
            <a:avLst/>
          </a:prstGeom>
          <a:noFill/>
          <a:ln w="9525">
            <a:noFill/>
            <a:miter lim="800000"/>
            <a:headEnd/>
            <a:tailEnd/>
          </a:ln>
        </p:spPr>
        <p:txBody>
          <a:bodyPr wrap="none">
            <a:spAutoFit/>
          </a:bodyPr>
          <a:lstStyle/>
          <a:p>
            <a:r>
              <a:rPr lang="en-US" sz="1600">
                <a:solidFill>
                  <a:schemeClr val="tx1"/>
                </a:solidFill>
              </a:rPr>
              <a:t>*All recommendations in HICPAC guidelines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4"/>
          <p:cNvSpPr>
            <a:spLocks noGrp="1"/>
          </p:cNvSpPr>
          <p:nvPr>
            <p:ph type="title"/>
          </p:nvPr>
        </p:nvSpPr>
        <p:spPr/>
        <p:txBody>
          <a:bodyPr/>
          <a:lstStyle/>
          <a:p>
            <a:r>
              <a:rPr lang="en-US" sz="3200" b="1" smtClean="0"/>
              <a:t>Strategies NOT recommended </a:t>
            </a:r>
            <a:br>
              <a:rPr lang="en-US" sz="3200" b="1" smtClean="0"/>
            </a:br>
            <a:r>
              <a:rPr lang="en-US" sz="3200" b="1" smtClean="0"/>
              <a:t>for CAUTI prevention</a:t>
            </a:r>
          </a:p>
        </p:txBody>
      </p:sp>
      <p:sp>
        <p:nvSpPr>
          <p:cNvPr id="28675" name="Rectangle 5"/>
          <p:cNvSpPr>
            <a:spLocks noGrp="1" noChangeArrowheads="1"/>
          </p:cNvSpPr>
          <p:nvPr>
            <p:ph type="body" idx="4294967295"/>
          </p:nvPr>
        </p:nvSpPr>
        <p:spPr/>
        <p:txBody>
          <a:bodyPr/>
          <a:lstStyle/>
          <a:p>
            <a:pPr>
              <a:lnSpc>
                <a:spcPct val="90000"/>
              </a:lnSpc>
            </a:pPr>
            <a:r>
              <a:rPr lang="en-US" sz="2400" smtClean="0"/>
              <a:t>Complex urinary drainage systems (e.g., antiseptic-releasing cartridges in drain port)</a:t>
            </a:r>
          </a:p>
          <a:p>
            <a:pPr>
              <a:lnSpc>
                <a:spcPct val="90000"/>
              </a:lnSpc>
            </a:pPr>
            <a:r>
              <a:rPr lang="en-US" sz="2400" smtClean="0"/>
              <a:t>Changing catheters or drainage bags at routine, fixed intervals (clinical indications include infection, obstruction, or compromise of closed system)</a:t>
            </a:r>
          </a:p>
          <a:p>
            <a:pPr>
              <a:lnSpc>
                <a:spcPct val="90000"/>
              </a:lnSpc>
            </a:pPr>
            <a:r>
              <a:rPr lang="en-US" sz="2400" smtClean="0"/>
              <a:t>Routine antimicrobial prophylaxis</a:t>
            </a:r>
          </a:p>
          <a:p>
            <a:pPr>
              <a:lnSpc>
                <a:spcPct val="90000"/>
              </a:lnSpc>
            </a:pPr>
            <a:r>
              <a:rPr lang="en-US" sz="2400" smtClean="0"/>
              <a:t>Cleaning of periurethral area with antiseptics while catheter is in place (use routine hygiene)</a:t>
            </a:r>
          </a:p>
          <a:p>
            <a:pPr>
              <a:lnSpc>
                <a:spcPct val="90000"/>
              </a:lnSpc>
            </a:pPr>
            <a:r>
              <a:rPr lang="en-US" sz="2400" smtClean="0"/>
              <a:t>Irrigation of bladder with antimicrobials</a:t>
            </a:r>
          </a:p>
          <a:p>
            <a:pPr>
              <a:lnSpc>
                <a:spcPct val="90000"/>
              </a:lnSpc>
            </a:pPr>
            <a:r>
              <a:rPr lang="en-US" sz="2400" smtClean="0"/>
              <a:t>Instillation of antiseptic or antimicrobial solutions into drainage bags</a:t>
            </a:r>
          </a:p>
          <a:p>
            <a:pPr>
              <a:lnSpc>
                <a:spcPct val="90000"/>
              </a:lnSpc>
            </a:pPr>
            <a:r>
              <a:rPr lang="en-US" sz="2400" smtClean="0"/>
              <a:t>Routine screening for asymptomatic bacteriuria (ASB)</a:t>
            </a:r>
          </a:p>
          <a:p>
            <a:pPr>
              <a:lnSpc>
                <a:spcPct val="90000"/>
              </a:lnSpc>
            </a:pPr>
            <a:endParaRPr lang="en-US" sz="2400" smtClean="0"/>
          </a:p>
        </p:txBody>
      </p:sp>
      <p:sp>
        <p:nvSpPr>
          <p:cNvPr id="4" name="Text Box 6"/>
          <p:cNvSpPr txBox="1">
            <a:spLocks noChangeArrowheads="1"/>
          </p:cNvSpPr>
          <p:nvPr/>
        </p:nvSpPr>
        <p:spPr bwMode="auto">
          <a:xfrm>
            <a:off x="4659313" y="6019800"/>
            <a:ext cx="4484687" cy="338138"/>
          </a:xfrm>
          <a:prstGeom prst="rect">
            <a:avLst/>
          </a:prstGeom>
          <a:noFill/>
          <a:ln w="9525" algn="ctr">
            <a:noFill/>
            <a:miter lim="800000"/>
            <a:headEnd/>
            <a:tailEnd/>
          </a:ln>
          <a:effectLst/>
        </p:spPr>
        <p:txBody>
          <a:bodyPr>
            <a:spAutoFit/>
          </a:bodyPr>
          <a:lstStyle/>
          <a:p>
            <a:pPr algn="l">
              <a:defRPr/>
            </a:pPr>
            <a:r>
              <a:rPr lang="en-US" sz="1600" u="sng" dirty="0">
                <a:solidFill>
                  <a:schemeClr val="tx1">
                    <a:lumMod val="75000"/>
                  </a:schemeClr>
                </a:solidFill>
                <a:latin typeface="+mn-lt"/>
                <a:hlinkClick r:id="rId2"/>
              </a:rPr>
              <a:t>http://www.cdc.gov/hicpac/cauti/001_cauti.html</a:t>
            </a:r>
            <a:r>
              <a:rPr lang="en-US" sz="1600" u="sng" dirty="0">
                <a:solidFill>
                  <a:schemeClr val="tx1">
                    <a:lumMod val="75000"/>
                  </a:schemeClr>
                </a:solidFill>
                <a:latin typeface="+mn-lt"/>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3200" b="1" smtClean="0">
                <a:solidFill>
                  <a:schemeClr val="tx1"/>
                </a:solidFill>
              </a:rPr>
              <a:t>Measurement: Examples of </a:t>
            </a:r>
            <a:br>
              <a:rPr lang="en-US" sz="3200" b="1" smtClean="0">
                <a:solidFill>
                  <a:schemeClr val="tx1"/>
                </a:solidFill>
              </a:rPr>
            </a:br>
            <a:r>
              <a:rPr lang="en-US" sz="3200" b="1" smtClean="0">
                <a:solidFill>
                  <a:schemeClr val="tx1"/>
                </a:solidFill>
              </a:rPr>
              <a:t>Process Measures</a:t>
            </a:r>
          </a:p>
        </p:txBody>
      </p:sp>
      <p:sp>
        <p:nvSpPr>
          <p:cNvPr id="29699" name="Rectangle 3"/>
          <p:cNvSpPr>
            <a:spLocks noGrp="1" noChangeArrowheads="1"/>
          </p:cNvSpPr>
          <p:nvPr>
            <p:ph type="body" idx="1"/>
          </p:nvPr>
        </p:nvSpPr>
        <p:spPr/>
        <p:txBody>
          <a:bodyPr/>
          <a:lstStyle/>
          <a:p>
            <a:r>
              <a:rPr lang="en-US" smtClean="0"/>
              <a:t>Compliance with hand hygiene</a:t>
            </a:r>
          </a:p>
          <a:p>
            <a:r>
              <a:rPr lang="en-US" smtClean="0"/>
              <a:t>Compliance with educational program</a:t>
            </a:r>
          </a:p>
          <a:p>
            <a:r>
              <a:rPr lang="en-US" smtClean="0"/>
              <a:t>Compliance with documentation of catheter insertion and removal</a:t>
            </a:r>
          </a:p>
          <a:p>
            <a:r>
              <a:rPr lang="en-US" smtClean="0"/>
              <a:t>Compliance with documentation of indications for catheter placement</a:t>
            </a:r>
          </a:p>
        </p:txBody>
      </p:sp>
      <p:sp>
        <p:nvSpPr>
          <p:cNvPr id="4" name="Text Box 6"/>
          <p:cNvSpPr txBox="1">
            <a:spLocks noChangeArrowheads="1"/>
          </p:cNvSpPr>
          <p:nvPr/>
        </p:nvSpPr>
        <p:spPr bwMode="auto">
          <a:xfrm>
            <a:off x="4659313" y="6019800"/>
            <a:ext cx="4484687" cy="338138"/>
          </a:xfrm>
          <a:prstGeom prst="rect">
            <a:avLst/>
          </a:prstGeom>
          <a:noFill/>
          <a:ln w="9525" algn="ctr">
            <a:noFill/>
            <a:miter lim="800000"/>
            <a:headEnd/>
            <a:tailEnd/>
          </a:ln>
          <a:effectLst/>
        </p:spPr>
        <p:txBody>
          <a:bodyPr>
            <a:spAutoFit/>
          </a:bodyPr>
          <a:lstStyle/>
          <a:p>
            <a:pPr algn="l">
              <a:defRPr/>
            </a:pPr>
            <a:r>
              <a:rPr lang="en-US" sz="1600" u="sng" dirty="0">
                <a:solidFill>
                  <a:schemeClr val="tx1">
                    <a:lumMod val="75000"/>
                  </a:schemeClr>
                </a:solidFill>
                <a:latin typeface="+mn-lt"/>
                <a:hlinkClick r:id="rId3"/>
              </a:rPr>
              <a:t>http://www.cdc.gov/hicpac/cauti/001_cauti.html</a:t>
            </a:r>
            <a:r>
              <a:rPr lang="en-US" sz="1600" u="sng" dirty="0">
                <a:solidFill>
                  <a:schemeClr val="tx1">
                    <a:lumMod val="75000"/>
                  </a:schemeClr>
                </a:solidFill>
                <a:latin typeface="+mn-lt"/>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z="3200" b="1" smtClean="0">
                <a:solidFill>
                  <a:schemeClr val="tx1"/>
                </a:solidFill>
              </a:rPr>
              <a:t>Measurement: Recommended </a:t>
            </a:r>
            <a:br>
              <a:rPr lang="en-US" sz="3200" b="1" smtClean="0">
                <a:solidFill>
                  <a:schemeClr val="tx1"/>
                </a:solidFill>
              </a:rPr>
            </a:br>
            <a:r>
              <a:rPr lang="en-US" sz="3200" b="1" smtClean="0">
                <a:solidFill>
                  <a:schemeClr val="tx1"/>
                </a:solidFill>
              </a:rPr>
              <a:t>Outcome Measures</a:t>
            </a:r>
            <a:endParaRPr lang="en-US" sz="2400" smtClean="0">
              <a:solidFill>
                <a:schemeClr val="tx1"/>
              </a:solidFill>
            </a:endParaRPr>
          </a:p>
        </p:txBody>
      </p:sp>
      <p:sp>
        <p:nvSpPr>
          <p:cNvPr id="30723" name="Rectangle 5"/>
          <p:cNvSpPr>
            <a:spLocks noGrp="1" noChangeArrowheads="1"/>
          </p:cNvSpPr>
          <p:nvPr>
            <p:ph type="body" idx="4294967295"/>
          </p:nvPr>
        </p:nvSpPr>
        <p:spPr/>
        <p:txBody>
          <a:bodyPr/>
          <a:lstStyle/>
          <a:p>
            <a:pPr>
              <a:lnSpc>
                <a:spcPct val="80000"/>
              </a:lnSpc>
            </a:pPr>
            <a:r>
              <a:rPr lang="en-US" sz="2800" smtClean="0"/>
              <a:t>Examples of metrics:</a:t>
            </a:r>
          </a:p>
          <a:p>
            <a:pPr lvl="1">
              <a:lnSpc>
                <a:spcPct val="80000"/>
              </a:lnSpc>
            </a:pPr>
            <a:r>
              <a:rPr lang="en-US" sz="2400" smtClean="0"/>
              <a:t>Number of CAUTI per 1000 catheter-days</a:t>
            </a:r>
          </a:p>
          <a:p>
            <a:pPr lvl="1">
              <a:lnSpc>
                <a:spcPct val="80000"/>
              </a:lnSpc>
            </a:pPr>
            <a:r>
              <a:rPr lang="en-US" sz="2400" smtClean="0"/>
              <a:t>Number of BSI secondary to CAUTI per 1000 catheter-days</a:t>
            </a:r>
          </a:p>
          <a:p>
            <a:pPr lvl="1">
              <a:lnSpc>
                <a:spcPct val="80000"/>
              </a:lnSpc>
            </a:pPr>
            <a:r>
              <a:rPr lang="en-US" sz="2400" smtClean="0"/>
              <a:t>Catheter utilization ratio (urinary catheter-days/patient-days) x 100</a:t>
            </a:r>
          </a:p>
          <a:p>
            <a:pPr>
              <a:lnSpc>
                <a:spcPct val="80000"/>
              </a:lnSpc>
            </a:pPr>
            <a:r>
              <a:rPr lang="en-US" sz="2800" smtClean="0"/>
              <a:t>Use CDC/NHSN definitions for numerator data (SUTI only): </a:t>
            </a:r>
            <a:r>
              <a:rPr lang="en-US" sz="2800" smtClean="0">
                <a:hlinkClick r:id="rId3"/>
              </a:rPr>
              <a:t>http://www.cdc.gov/nhsn/library.html</a:t>
            </a:r>
            <a:r>
              <a:rPr lang="en-US" sz="2800" smtClean="0"/>
              <a:t> </a:t>
            </a:r>
          </a:p>
          <a:p>
            <a:pPr>
              <a:lnSpc>
                <a:spcPct val="80000"/>
              </a:lnSpc>
            </a:pPr>
            <a:endParaRPr lang="en-US" sz="2800" smtClean="0"/>
          </a:p>
        </p:txBody>
      </p:sp>
      <p:sp>
        <p:nvSpPr>
          <p:cNvPr id="30724" name="Text Box 41"/>
          <p:cNvSpPr txBox="1">
            <a:spLocks noChangeArrowheads="1"/>
          </p:cNvSpPr>
          <p:nvPr/>
        </p:nvSpPr>
        <p:spPr bwMode="auto">
          <a:xfrm>
            <a:off x="0" y="4800600"/>
            <a:ext cx="184150" cy="517525"/>
          </a:xfrm>
          <a:prstGeom prst="rect">
            <a:avLst/>
          </a:prstGeom>
          <a:noFill/>
          <a:ln w="9525">
            <a:noFill/>
            <a:miter lim="800000"/>
            <a:headEnd/>
            <a:tailEnd/>
          </a:ln>
        </p:spPr>
        <p:txBody>
          <a:bodyPr wrap="none">
            <a:spAutoFit/>
          </a:bodyPr>
          <a:lstStyle/>
          <a:p>
            <a:pPr algn="l">
              <a:spcBef>
                <a:spcPct val="0"/>
              </a:spcBef>
            </a:pPr>
            <a:endParaRPr lang="en-US" sz="1400">
              <a:solidFill>
                <a:schemeClr val="tx1"/>
              </a:solidFill>
            </a:endParaRPr>
          </a:p>
          <a:p>
            <a:pPr algn="l">
              <a:spcBef>
                <a:spcPct val="0"/>
              </a:spcBef>
            </a:pPr>
            <a:endParaRPr lang="en-US" sz="1400" b="1">
              <a:solidFill>
                <a:schemeClr val="tx1"/>
              </a:solidFill>
            </a:endParaRPr>
          </a:p>
        </p:txBody>
      </p:sp>
      <p:sp>
        <p:nvSpPr>
          <p:cNvPr id="5" name="Text Box 6"/>
          <p:cNvSpPr txBox="1">
            <a:spLocks noChangeArrowheads="1"/>
          </p:cNvSpPr>
          <p:nvPr/>
        </p:nvSpPr>
        <p:spPr bwMode="auto">
          <a:xfrm>
            <a:off x="4659313" y="6019800"/>
            <a:ext cx="4484687" cy="338138"/>
          </a:xfrm>
          <a:prstGeom prst="rect">
            <a:avLst/>
          </a:prstGeom>
          <a:noFill/>
          <a:ln w="9525" algn="ctr">
            <a:noFill/>
            <a:miter lim="800000"/>
            <a:headEnd/>
            <a:tailEnd/>
          </a:ln>
          <a:effectLst/>
        </p:spPr>
        <p:txBody>
          <a:bodyPr>
            <a:spAutoFit/>
          </a:bodyPr>
          <a:lstStyle/>
          <a:p>
            <a:pPr algn="l">
              <a:defRPr/>
            </a:pPr>
            <a:r>
              <a:rPr lang="en-US" sz="1600" u="sng" dirty="0">
                <a:solidFill>
                  <a:schemeClr val="tx1">
                    <a:lumMod val="75000"/>
                  </a:schemeClr>
                </a:solidFill>
                <a:latin typeface="+mn-lt"/>
                <a:hlinkClick r:id="rId4"/>
              </a:rPr>
              <a:t>http://www.cdc.gov/hicpac/cauti/001_cauti.html</a:t>
            </a:r>
            <a:r>
              <a:rPr lang="en-US" sz="1600" u="sng" dirty="0">
                <a:solidFill>
                  <a:schemeClr val="tx1">
                    <a:lumMod val="75000"/>
                  </a:schemeClr>
                </a:solidFill>
                <a:latin typeface="+mn-lt"/>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2400" b="1" smtClean="0">
                <a:solidFill>
                  <a:schemeClr val="tx1"/>
                </a:solidFill>
              </a:rPr>
              <a:t>Measurement: Outcome</a:t>
            </a:r>
            <a:r>
              <a:rPr lang="en-US" sz="3200" smtClean="0">
                <a:solidFill>
                  <a:schemeClr val="tx1"/>
                </a:solidFill>
              </a:rPr>
              <a:t/>
            </a:r>
            <a:br>
              <a:rPr lang="en-US" sz="3200" smtClean="0">
                <a:solidFill>
                  <a:schemeClr val="tx1"/>
                </a:solidFill>
              </a:rPr>
            </a:br>
            <a:r>
              <a:rPr lang="en-US" sz="3200" smtClean="0">
                <a:solidFill>
                  <a:schemeClr val="tx1"/>
                </a:solidFill>
              </a:rPr>
              <a:t> </a:t>
            </a:r>
            <a:r>
              <a:rPr lang="en-US" sz="3200" b="1" smtClean="0">
                <a:solidFill>
                  <a:schemeClr val="tx1"/>
                </a:solidFill>
              </a:rPr>
              <a:t>Use NHSN Device-associated Module</a:t>
            </a:r>
          </a:p>
        </p:txBody>
      </p:sp>
      <p:pic>
        <p:nvPicPr>
          <p:cNvPr id="31747" name="Picture 5"/>
          <p:cNvPicPr>
            <a:picLocks noChangeAspect="1" noChangeArrowheads="1"/>
          </p:cNvPicPr>
          <p:nvPr/>
        </p:nvPicPr>
        <p:blipFill>
          <a:blip r:embed="rId2" cstate="print"/>
          <a:srcRect l="31250" t="20833" r="28125" b="25229"/>
          <a:stretch>
            <a:fillRect/>
          </a:stretch>
        </p:blipFill>
        <p:spPr bwMode="auto">
          <a:xfrm>
            <a:off x="1143000" y="1371600"/>
            <a:ext cx="5334000" cy="4405313"/>
          </a:xfrm>
          <a:prstGeom prst="rect">
            <a:avLst/>
          </a:prstGeom>
          <a:noFill/>
          <a:ln w="9525" algn="ctr">
            <a:noFill/>
            <a:miter lim="800000"/>
            <a:headEnd/>
            <a:tailEnd/>
          </a:ln>
        </p:spPr>
      </p:pic>
      <p:sp>
        <p:nvSpPr>
          <p:cNvPr id="31748" name="Text Box 6"/>
          <p:cNvSpPr txBox="1">
            <a:spLocks noChangeArrowheads="1"/>
          </p:cNvSpPr>
          <p:nvPr/>
        </p:nvSpPr>
        <p:spPr bwMode="auto">
          <a:xfrm>
            <a:off x="2209800" y="5715000"/>
            <a:ext cx="6680200" cy="579438"/>
          </a:xfrm>
          <a:prstGeom prst="rect">
            <a:avLst/>
          </a:prstGeom>
          <a:noFill/>
          <a:ln w="9525" algn="ctr">
            <a:noFill/>
            <a:miter lim="800000"/>
            <a:headEnd/>
            <a:tailEnd/>
          </a:ln>
        </p:spPr>
        <p:txBody>
          <a:bodyPr wrap="none">
            <a:spAutoFit/>
          </a:bodyPr>
          <a:lstStyle/>
          <a:p>
            <a:r>
              <a:rPr lang="en-US">
                <a:solidFill>
                  <a:schemeClr val="tx1"/>
                </a:solidFill>
                <a:hlinkClick r:id="rId3"/>
              </a:rPr>
              <a:t>http://www.cdc.gov/nhsn/library.html</a:t>
            </a:r>
            <a:endParaRPr 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467600" cy="1143000"/>
          </a:xfrm>
        </p:spPr>
        <p:txBody>
          <a:bodyPr/>
          <a:lstStyle/>
          <a:p>
            <a:pPr>
              <a:defRPr/>
            </a:pPr>
            <a:r>
              <a:rPr lang="en-US" b="1" dirty="0" smtClean="0">
                <a:solidFill>
                  <a:schemeClr val="tx1"/>
                </a:solidFill>
                <a:latin typeface="+mn-lt"/>
              </a:rPr>
              <a:t>Background: Impact of CAUTI</a:t>
            </a:r>
          </a:p>
        </p:txBody>
      </p:sp>
      <p:sp>
        <p:nvSpPr>
          <p:cNvPr id="5123" name="Rectangle 3"/>
          <p:cNvSpPr>
            <a:spLocks noGrp="1" noChangeArrowheads="1"/>
          </p:cNvSpPr>
          <p:nvPr>
            <p:ph type="body" idx="1"/>
          </p:nvPr>
        </p:nvSpPr>
        <p:spPr>
          <a:xfrm>
            <a:off x="914400" y="1295400"/>
            <a:ext cx="7162800" cy="4419600"/>
          </a:xfrm>
        </p:spPr>
        <p:txBody>
          <a:bodyPr/>
          <a:lstStyle/>
          <a:p>
            <a:pPr>
              <a:lnSpc>
                <a:spcPct val="80000"/>
              </a:lnSpc>
              <a:buFontTx/>
              <a:buNone/>
            </a:pPr>
            <a:endParaRPr lang="en-US" sz="2000" smtClean="0"/>
          </a:p>
          <a:p>
            <a:pPr>
              <a:lnSpc>
                <a:spcPct val="80000"/>
              </a:lnSpc>
            </a:pPr>
            <a:r>
              <a:rPr lang="en-US" sz="2600" smtClean="0"/>
              <a:t>Most common type of healthcare-associated infection</a:t>
            </a:r>
          </a:p>
          <a:p>
            <a:pPr lvl="1">
              <a:lnSpc>
                <a:spcPct val="80000"/>
              </a:lnSpc>
            </a:pPr>
            <a:r>
              <a:rPr lang="en-US" sz="2000" smtClean="0"/>
              <a:t>&gt; 30% of HAIs reported to NHSN</a:t>
            </a:r>
          </a:p>
          <a:p>
            <a:pPr lvl="1">
              <a:lnSpc>
                <a:spcPct val="80000"/>
              </a:lnSpc>
            </a:pPr>
            <a:r>
              <a:rPr lang="en-US" sz="2000" smtClean="0"/>
              <a:t>Estimated &gt; 560,000 nosocomial UTIs annually</a:t>
            </a:r>
          </a:p>
          <a:p>
            <a:pPr>
              <a:lnSpc>
                <a:spcPct val="80000"/>
              </a:lnSpc>
            </a:pPr>
            <a:r>
              <a:rPr lang="en-US" sz="2600" smtClean="0"/>
              <a:t>Increased morbidity &amp; mortality</a:t>
            </a:r>
          </a:p>
          <a:p>
            <a:pPr lvl="1">
              <a:lnSpc>
                <a:spcPct val="80000"/>
              </a:lnSpc>
            </a:pPr>
            <a:r>
              <a:rPr lang="en-US" sz="2000" smtClean="0"/>
              <a:t>Estimated 13,000 attributable deaths annually</a:t>
            </a:r>
          </a:p>
          <a:p>
            <a:pPr lvl="1">
              <a:lnSpc>
                <a:spcPct val="80000"/>
              </a:lnSpc>
            </a:pPr>
            <a:r>
              <a:rPr lang="en-US" sz="2000" smtClean="0"/>
              <a:t>Leading cause of secondary BSI with ~10% mortality</a:t>
            </a:r>
            <a:endParaRPr lang="en-US" sz="2400" smtClean="0"/>
          </a:p>
          <a:p>
            <a:pPr>
              <a:lnSpc>
                <a:spcPct val="80000"/>
              </a:lnSpc>
            </a:pPr>
            <a:r>
              <a:rPr lang="en-US" sz="2600" smtClean="0"/>
              <a:t>Excess length of stay –</a:t>
            </a:r>
            <a:r>
              <a:rPr lang="en-US" sz="2000" smtClean="0"/>
              <a:t>2-4 days</a:t>
            </a:r>
          </a:p>
          <a:p>
            <a:pPr>
              <a:lnSpc>
                <a:spcPct val="80000"/>
              </a:lnSpc>
            </a:pPr>
            <a:r>
              <a:rPr lang="en-US" sz="2600" smtClean="0"/>
              <a:t>Increased cost – </a:t>
            </a:r>
            <a:r>
              <a:rPr lang="en-US" sz="2000" smtClean="0"/>
              <a:t>$0.4-0.5 billion per year nationally</a:t>
            </a:r>
          </a:p>
          <a:p>
            <a:pPr>
              <a:lnSpc>
                <a:spcPct val="80000"/>
              </a:lnSpc>
            </a:pPr>
            <a:r>
              <a:rPr lang="en-US" sz="2600" smtClean="0"/>
              <a:t>Unnecessary antimicrobial use</a:t>
            </a:r>
            <a:endParaRPr lang="en-US" sz="2000" smtClean="0"/>
          </a:p>
          <a:p>
            <a:pPr>
              <a:lnSpc>
                <a:spcPct val="80000"/>
              </a:lnSpc>
            </a:pPr>
            <a:endParaRPr lang="en-US" sz="2400" smtClean="0"/>
          </a:p>
        </p:txBody>
      </p:sp>
      <p:sp>
        <p:nvSpPr>
          <p:cNvPr id="4" name="TextBox 3"/>
          <p:cNvSpPr txBox="1"/>
          <p:nvPr/>
        </p:nvSpPr>
        <p:spPr>
          <a:xfrm>
            <a:off x="304800" y="5411788"/>
            <a:ext cx="9144000" cy="1276350"/>
          </a:xfrm>
          <a:prstGeom prst="rect">
            <a:avLst/>
          </a:prstGeom>
          <a:noFill/>
        </p:spPr>
        <p:txBody>
          <a:bodyPr>
            <a:spAutoFit/>
          </a:bodyPr>
          <a:lstStyle/>
          <a:p>
            <a:pPr algn="l">
              <a:defRPr/>
            </a:pPr>
            <a:r>
              <a:rPr lang="en-US" sz="1400" dirty="0" err="1">
                <a:solidFill>
                  <a:schemeClr val="tx1">
                    <a:lumMod val="65000"/>
                  </a:schemeClr>
                </a:solidFill>
                <a:latin typeface="+mj-lt"/>
              </a:rPr>
              <a:t>Hidron</a:t>
            </a:r>
            <a:r>
              <a:rPr lang="en-US" sz="1400" dirty="0">
                <a:solidFill>
                  <a:schemeClr val="tx1">
                    <a:lumMod val="65000"/>
                  </a:schemeClr>
                </a:solidFill>
                <a:latin typeface="+mj-lt"/>
              </a:rPr>
              <a:t> AI et al. ICHE 2008;29:996-1011		Givens CD, Wenzel RP. J </a:t>
            </a:r>
            <a:r>
              <a:rPr lang="en-US" sz="1400" dirty="0" err="1">
                <a:solidFill>
                  <a:schemeClr val="tx1">
                    <a:lumMod val="65000"/>
                  </a:schemeClr>
                </a:solidFill>
                <a:latin typeface="+mj-lt"/>
              </a:rPr>
              <a:t>Urol</a:t>
            </a:r>
            <a:r>
              <a:rPr lang="en-US" sz="1400" dirty="0">
                <a:solidFill>
                  <a:schemeClr val="tx1">
                    <a:lumMod val="65000"/>
                  </a:schemeClr>
                </a:solidFill>
                <a:latin typeface="+mj-lt"/>
              </a:rPr>
              <a:t> 1980;124:646-8</a:t>
            </a:r>
          </a:p>
          <a:p>
            <a:pPr algn="l">
              <a:defRPr/>
            </a:pPr>
            <a:r>
              <a:rPr lang="en-US" sz="1400" dirty="0">
                <a:solidFill>
                  <a:schemeClr val="tx1">
                    <a:lumMod val="65000"/>
                  </a:schemeClr>
                </a:solidFill>
                <a:latin typeface="+mj-lt"/>
              </a:rPr>
              <a:t>Klevens RM et al. Pub Health Rep 2007;122:160-6	Green MS et al. J Infect </a:t>
            </a:r>
            <a:r>
              <a:rPr lang="en-US" sz="1400" dirty="0" err="1">
                <a:solidFill>
                  <a:schemeClr val="tx1">
                    <a:lumMod val="65000"/>
                  </a:schemeClr>
                </a:solidFill>
                <a:latin typeface="+mj-lt"/>
              </a:rPr>
              <a:t>Dis</a:t>
            </a:r>
            <a:r>
              <a:rPr lang="en-US" sz="1400" dirty="0">
                <a:solidFill>
                  <a:schemeClr val="tx1">
                    <a:lumMod val="65000"/>
                  </a:schemeClr>
                </a:solidFill>
                <a:latin typeface="+mj-lt"/>
              </a:rPr>
              <a:t> 1982;145:667-72</a:t>
            </a:r>
          </a:p>
          <a:p>
            <a:pPr algn="l">
              <a:tabLst>
                <a:tab pos="285750" algn="l"/>
              </a:tabLst>
              <a:defRPr/>
            </a:pPr>
            <a:r>
              <a:rPr lang="en-US" sz="1400" dirty="0">
                <a:solidFill>
                  <a:schemeClr val="tx1">
                    <a:lumMod val="65000"/>
                  </a:schemeClr>
                </a:solidFill>
                <a:latin typeface="+mj-lt"/>
              </a:rPr>
              <a:t>Weinstein MP et al. </a:t>
            </a:r>
            <a:r>
              <a:rPr lang="en-US" sz="1400" dirty="0" err="1">
                <a:solidFill>
                  <a:schemeClr val="tx1">
                    <a:lumMod val="65000"/>
                  </a:schemeClr>
                </a:solidFill>
                <a:latin typeface="+mj-lt"/>
              </a:rPr>
              <a:t>Clin</a:t>
            </a:r>
            <a:r>
              <a:rPr lang="en-US" sz="1400" dirty="0">
                <a:solidFill>
                  <a:schemeClr val="tx1">
                    <a:lumMod val="65000"/>
                  </a:schemeClr>
                </a:solidFill>
                <a:latin typeface="+mj-lt"/>
              </a:rPr>
              <a:t> Infect </a:t>
            </a:r>
            <a:r>
              <a:rPr lang="en-US" sz="1400" dirty="0" err="1">
                <a:solidFill>
                  <a:schemeClr val="tx1">
                    <a:lumMod val="65000"/>
                  </a:schemeClr>
                </a:solidFill>
                <a:latin typeface="+mj-lt"/>
              </a:rPr>
              <a:t>Dis</a:t>
            </a:r>
            <a:r>
              <a:rPr lang="en-US" sz="1400" dirty="0">
                <a:solidFill>
                  <a:schemeClr val="tx1">
                    <a:lumMod val="65000"/>
                  </a:schemeClr>
                </a:solidFill>
                <a:latin typeface="+mj-lt"/>
              </a:rPr>
              <a:t> 1997;24:584-602	</a:t>
            </a:r>
            <a:r>
              <a:rPr lang="en-US" sz="1400" dirty="0" err="1">
                <a:solidFill>
                  <a:schemeClr val="tx1">
                    <a:lumMod val="65000"/>
                  </a:schemeClr>
                </a:solidFill>
                <a:latin typeface="+mj-lt"/>
              </a:rPr>
              <a:t>Foxman</a:t>
            </a:r>
            <a:r>
              <a:rPr lang="en-US" sz="1400" dirty="0">
                <a:solidFill>
                  <a:schemeClr val="tx1">
                    <a:lumMod val="65000"/>
                  </a:schemeClr>
                </a:solidFill>
                <a:latin typeface="+mj-lt"/>
              </a:rPr>
              <a:t> B. Am J Med 2002;113:5S-13S</a:t>
            </a:r>
          </a:p>
          <a:p>
            <a:pPr algn="l">
              <a:defRPr/>
            </a:pPr>
            <a:r>
              <a:rPr lang="en-US" sz="1400" dirty="0">
                <a:solidFill>
                  <a:schemeClr val="tx1">
                    <a:lumMod val="65000"/>
                  </a:schemeClr>
                </a:solidFill>
                <a:latin typeface="+mj-lt"/>
              </a:rPr>
              <a:t>Cope M et al. </a:t>
            </a:r>
            <a:r>
              <a:rPr lang="en-US" sz="1400" dirty="0" err="1">
                <a:solidFill>
                  <a:schemeClr val="tx1">
                    <a:lumMod val="65000"/>
                  </a:schemeClr>
                </a:solidFill>
                <a:latin typeface="+mj-lt"/>
              </a:rPr>
              <a:t>Clin</a:t>
            </a:r>
            <a:r>
              <a:rPr lang="en-US" sz="1400" dirty="0">
                <a:solidFill>
                  <a:schemeClr val="tx1">
                    <a:lumMod val="65000"/>
                  </a:schemeClr>
                </a:solidFill>
                <a:latin typeface="+mj-lt"/>
              </a:rPr>
              <a:t> Infect </a:t>
            </a:r>
            <a:r>
              <a:rPr lang="en-US" sz="1400" dirty="0" err="1">
                <a:solidFill>
                  <a:schemeClr val="tx1">
                    <a:lumMod val="65000"/>
                  </a:schemeClr>
                </a:solidFill>
                <a:latin typeface="+mj-lt"/>
              </a:rPr>
              <a:t>Dis</a:t>
            </a:r>
            <a:r>
              <a:rPr lang="en-US" sz="1400" dirty="0">
                <a:solidFill>
                  <a:schemeClr val="tx1">
                    <a:lumMod val="65000"/>
                  </a:schemeClr>
                </a:solidFill>
                <a:latin typeface="+mj-lt"/>
              </a:rPr>
              <a:t> 2009;48:1182-8		Saint S. Am J Infect Control 2000;28:68-75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z="3200" b="1" smtClean="0"/>
              <a:t>Measurement Considerations</a:t>
            </a:r>
          </a:p>
        </p:txBody>
      </p:sp>
      <p:sp>
        <p:nvSpPr>
          <p:cNvPr id="32771" name="Rectangle 3"/>
          <p:cNvSpPr>
            <a:spLocks noGrp="1" noChangeArrowheads="1"/>
          </p:cNvSpPr>
          <p:nvPr>
            <p:ph type="body" idx="1"/>
          </p:nvPr>
        </p:nvSpPr>
        <p:spPr/>
        <p:txBody>
          <a:bodyPr/>
          <a:lstStyle/>
          <a:p>
            <a:r>
              <a:rPr lang="en-US" sz="2800" smtClean="0"/>
              <a:t>May need to consider alternative metrics (</a:t>
            </a:r>
            <a:r>
              <a:rPr lang="en-US" sz="2800" i="1" smtClean="0"/>
              <a:t>in addition to standard rates by device days</a:t>
            </a:r>
            <a:r>
              <a:rPr lang="en-US" sz="2800" smtClean="0"/>
              <a:t>) to demonstrate a reduction in CAUTIs if catheter days (denominators) greatly reduced with interventions</a:t>
            </a:r>
          </a:p>
          <a:p>
            <a:r>
              <a:rPr lang="en-US" sz="2800" smtClean="0"/>
              <a:t>Alternative denominator examples:</a:t>
            </a:r>
          </a:p>
          <a:p>
            <a:pPr lvl="1"/>
            <a:r>
              <a:rPr lang="en-US" smtClean="0"/>
              <a:t>Patient days on unit</a:t>
            </a:r>
          </a:p>
          <a:p>
            <a:pPr lvl="1"/>
            <a:r>
              <a:rPr lang="en-US" smtClean="0"/>
              <a:t>Numbers of catheters inserted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3400" y="381000"/>
            <a:ext cx="7924800" cy="1143000"/>
          </a:xfrm>
        </p:spPr>
        <p:txBody>
          <a:bodyPr/>
          <a:lstStyle/>
          <a:p>
            <a:r>
              <a:rPr lang="en-US" b="1" smtClean="0"/>
              <a:t>Evaluation Considerations</a:t>
            </a:r>
          </a:p>
        </p:txBody>
      </p:sp>
      <p:sp>
        <p:nvSpPr>
          <p:cNvPr id="33795" name="Rectangle 3"/>
          <p:cNvSpPr>
            <a:spLocks noGrp="1" noChangeArrowheads="1"/>
          </p:cNvSpPr>
          <p:nvPr>
            <p:ph type="body" idx="1"/>
          </p:nvPr>
        </p:nvSpPr>
        <p:spPr>
          <a:xfrm>
            <a:off x="685800" y="1524000"/>
            <a:ext cx="8229600" cy="3535363"/>
          </a:xfrm>
        </p:spPr>
        <p:txBody>
          <a:bodyPr/>
          <a:lstStyle/>
          <a:p>
            <a:pPr>
              <a:lnSpc>
                <a:spcPct val="70000"/>
              </a:lnSpc>
            </a:pPr>
            <a:r>
              <a:rPr lang="en-US" sz="2800" b="1" smtClean="0"/>
              <a:t>Assess baseline policies and procedures</a:t>
            </a:r>
          </a:p>
          <a:p>
            <a:pPr>
              <a:lnSpc>
                <a:spcPct val="70000"/>
              </a:lnSpc>
            </a:pPr>
            <a:endParaRPr lang="en-US" sz="2800" b="1" smtClean="0"/>
          </a:p>
          <a:p>
            <a:pPr>
              <a:lnSpc>
                <a:spcPct val="70000"/>
              </a:lnSpc>
            </a:pPr>
            <a:r>
              <a:rPr lang="en-US" sz="2800" b="1" smtClean="0"/>
              <a:t>Areas to consider</a:t>
            </a:r>
          </a:p>
          <a:p>
            <a:pPr lvl="1">
              <a:lnSpc>
                <a:spcPct val="70000"/>
              </a:lnSpc>
            </a:pPr>
            <a:r>
              <a:rPr lang="en-US" sz="2400" b="1" smtClean="0"/>
              <a:t>Surveillance</a:t>
            </a:r>
          </a:p>
          <a:p>
            <a:pPr lvl="1">
              <a:lnSpc>
                <a:spcPct val="70000"/>
              </a:lnSpc>
            </a:pPr>
            <a:r>
              <a:rPr lang="en-US" sz="2400" b="1" smtClean="0"/>
              <a:t>Prevention strategies</a:t>
            </a:r>
          </a:p>
          <a:p>
            <a:pPr lvl="1">
              <a:lnSpc>
                <a:spcPct val="70000"/>
              </a:lnSpc>
            </a:pPr>
            <a:r>
              <a:rPr lang="en-US" sz="2400" b="1" smtClean="0"/>
              <a:t>Measurement</a:t>
            </a:r>
          </a:p>
          <a:p>
            <a:pPr lvl="1">
              <a:lnSpc>
                <a:spcPct val="70000"/>
              </a:lnSpc>
              <a:buFontTx/>
              <a:buNone/>
            </a:pPr>
            <a:endParaRPr lang="en-US" sz="2400" b="1" smtClean="0"/>
          </a:p>
          <a:p>
            <a:pPr>
              <a:lnSpc>
                <a:spcPct val="70000"/>
              </a:lnSpc>
            </a:pPr>
            <a:r>
              <a:rPr lang="en-US" sz="2800" b="1" smtClean="0"/>
              <a:t>Coordinator should track new policies/practices implemented during collaboration</a:t>
            </a:r>
          </a:p>
          <a:p>
            <a:pPr>
              <a:lnSpc>
                <a:spcPct val="70000"/>
              </a:lnSpc>
            </a:pPr>
            <a:endParaRPr lang="en-US" sz="2800" b="1" smtClean="0"/>
          </a:p>
          <a:p>
            <a:pPr>
              <a:lnSpc>
                <a:spcPct val="70000"/>
              </a:lnSpc>
              <a:buFontTx/>
              <a:buNone/>
            </a:pPr>
            <a:endParaRPr lang="en-US" sz="2000" b="1" smtClean="0"/>
          </a:p>
          <a:p>
            <a:pPr>
              <a:lnSpc>
                <a:spcPct val="70000"/>
              </a:lnSpc>
              <a:buFontTx/>
              <a:buNone/>
            </a:pPr>
            <a:endParaRPr lang="en-US" sz="28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r>
              <a:rPr lang="en-US" b="1" smtClean="0"/>
              <a:t>References/resources</a:t>
            </a:r>
          </a:p>
        </p:txBody>
      </p:sp>
      <p:sp>
        <p:nvSpPr>
          <p:cNvPr id="104451" name="Rectangle 3"/>
          <p:cNvSpPr>
            <a:spLocks noGrp="1" noChangeArrowheads="1"/>
          </p:cNvSpPr>
          <p:nvPr>
            <p:ph type="body" idx="4294967295"/>
          </p:nvPr>
        </p:nvSpPr>
        <p:spPr/>
        <p:txBody>
          <a:bodyPr/>
          <a:lstStyle/>
          <a:p>
            <a:pPr>
              <a:lnSpc>
                <a:spcPct val="80000"/>
              </a:lnSpc>
              <a:defRPr/>
            </a:pPr>
            <a:r>
              <a:rPr lang="en-US" sz="2000" dirty="0" smtClean="0">
                <a:latin typeface="Calibri" pitchFamily="34" charset="0"/>
              </a:rPr>
              <a:t>Gould CV, Umscheid CA, Agarwal RK, Kuntz G, Pegues DA, and HICPAC. Guideline for Prevention of Catheter-associated Urinary Tract Infections 2009.</a:t>
            </a:r>
            <a:r>
              <a:rPr lang="en-US" sz="2000" u="sng" dirty="0" smtClean="0">
                <a:solidFill>
                  <a:srgbClr val="0000FF"/>
                </a:solidFill>
                <a:latin typeface="Calibri" pitchFamily="34" charset="0"/>
              </a:rPr>
              <a:t>http://www.cdc.gov/hicpac/cauti/001_cauti.html </a:t>
            </a:r>
          </a:p>
          <a:p>
            <a:pPr>
              <a:lnSpc>
                <a:spcPct val="80000"/>
              </a:lnSpc>
              <a:buFontTx/>
              <a:buNone/>
              <a:defRPr/>
            </a:pPr>
            <a:endParaRPr lang="en-US" sz="2000" dirty="0" smtClean="0"/>
          </a:p>
          <a:p>
            <a:pPr lvl="1">
              <a:buSzPct val="100000"/>
              <a:buFont typeface="Wingdings" pitchFamily="2" charset="2"/>
              <a:buChar char="§"/>
              <a:defRPr/>
            </a:pPr>
            <a:r>
              <a:rPr lang="en-US" sz="2400" dirty="0" smtClean="0">
                <a:latin typeface="Calibri" pitchFamily="34" charset="0"/>
              </a:rPr>
              <a:t>IHI Program to Prevent CAUTI </a:t>
            </a:r>
            <a:r>
              <a:rPr lang="en-US" sz="1800" u="sng" dirty="0" smtClean="0">
                <a:solidFill>
                  <a:schemeClr val="accent1">
                    <a:lumMod val="50000"/>
                  </a:schemeClr>
                </a:solidFill>
                <a:latin typeface="Calibri" pitchFamily="34" charset="0"/>
              </a:rPr>
              <a:t>http://www.ihi.org/</a:t>
            </a:r>
            <a:endParaRPr lang="en-US" dirty="0" smtClean="0">
              <a:solidFill>
                <a:schemeClr val="accent1">
                  <a:lumMod val="50000"/>
                </a:schemeClr>
              </a:solidFill>
              <a:latin typeface="Calibri" pitchFamily="34" charset="0"/>
            </a:endParaRPr>
          </a:p>
          <a:p>
            <a:pPr lvl="1">
              <a:buSzPct val="100000"/>
              <a:buFont typeface="Wingdings" pitchFamily="2" charset="2"/>
              <a:buChar char="§"/>
              <a:defRPr/>
            </a:pPr>
            <a:r>
              <a:rPr lang="en-US" sz="2400" dirty="0" smtClean="0">
                <a:latin typeface="Calibri" pitchFamily="34" charset="0"/>
              </a:rPr>
              <a:t>APIC CAUTI Elimination Guide</a:t>
            </a:r>
            <a:r>
              <a:rPr lang="en-US" sz="2400" dirty="0" smtClean="0">
                <a:solidFill>
                  <a:srgbClr val="FFFF00"/>
                </a:solidFill>
                <a:latin typeface="Calibri" pitchFamily="34" charset="0"/>
              </a:rPr>
              <a:t> </a:t>
            </a:r>
            <a:r>
              <a:rPr lang="en-US" sz="1800" u="sng" dirty="0" smtClean="0">
                <a:solidFill>
                  <a:schemeClr val="accent1">
                    <a:lumMod val="50000"/>
                  </a:schemeClr>
                </a:solidFill>
                <a:latin typeface="Calibri" pitchFamily="34" charset="0"/>
              </a:rPr>
              <a:t>http://www.apic.org/</a:t>
            </a:r>
            <a:endParaRPr lang="en-US" sz="2000" dirty="0" smtClean="0">
              <a:solidFill>
                <a:schemeClr val="accent1">
                  <a:lumMod val="50000"/>
                </a:schemeClr>
              </a:solidFill>
            </a:endParaRPr>
          </a:p>
          <a:p>
            <a:pPr lvl="1">
              <a:buSzPct val="100000"/>
              <a:buFont typeface="Wingdings" pitchFamily="2" charset="2"/>
              <a:buChar char="§"/>
              <a:defRPr/>
            </a:pPr>
            <a:r>
              <a:rPr lang="en-US" sz="2400" dirty="0" smtClean="0">
                <a:latin typeface="Calibri" pitchFamily="34" charset="0"/>
              </a:rPr>
              <a:t>IDSA Guidelines (</a:t>
            </a:r>
            <a:r>
              <a:rPr lang="en-US" sz="2400" dirty="0" err="1" smtClean="0">
                <a:latin typeface="Calibri" pitchFamily="34" charset="0"/>
              </a:rPr>
              <a:t>Clin</a:t>
            </a:r>
            <a:r>
              <a:rPr lang="en-US" sz="2400" dirty="0" smtClean="0">
                <a:latin typeface="Calibri" pitchFamily="34" charset="0"/>
              </a:rPr>
              <a:t> Infect </a:t>
            </a:r>
            <a:r>
              <a:rPr lang="en-US" sz="2400" dirty="0" err="1" smtClean="0">
                <a:latin typeface="Calibri" pitchFamily="34" charset="0"/>
              </a:rPr>
              <a:t>Dis</a:t>
            </a:r>
            <a:r>
              <a:rPr lang="en-US" sz="2400" dirty="0" smtClean="0">
                <a:latin typeface="Calibri" pitchFamily="34" charset="0"/>
              </a:rPr>
              <a:t> 2010;50:625-63)</a:t>
            </a:r>
          </a:p>
          <a:p>
            <a:pPr lvl="1">
              <a:buSzPct val="100000"/>
              <a:buFont typeface="Wingdings" pitchFamily="2" charset="2"/>
              <a:buChar char="§"/>
              <a:defRPr/>
            </a:pPr>
            <a:r>
              <a:rPr lang="en-US" sz="2400" dirty="0" smtClean="0">
                <a:latin typeface="Calibri" pitchFamily="34" charset="0"/>
              </a:rPr>
              <a:t>SHEA/IDSA Compendium (ICHE 2008;29:S41-S50)</a:t>
            </a:r>
          </a:p>
          <a:p>
            <a:pPr lvl="1">
              <a:buSzPct val="100000"/>
              <a:buFont typeface="Wingdings" pitchFamily="2" charset="2"/>
              <a:buChar char="§"/>
              <a:defRPr/>
            </a:pPr>
            <a:r>
              <a:rPr lang="en-US" sz="2400" dirty="0" smtClean="0">
                <a:latin typeface="Calibri" pitchFamily="34" charset="0"/>
              </a:rPr>
              <a:t>National Quality Forum (NQF) Safe Practices for Better Healthcare – Update April 2010</a:t>
            </a:r>
          </a:p>
          <a:p>
            <a:pPr lvl="1">
              <a:buSzPct val="100000"/>
              <a:buFont typeface="Wingdings" pitchFamily="2" charset="2"/>
              <a:buChar char="§"/>
              <a:defRPr/>
            </a:pPr>
            <a:r>
              <a:rPr lang="en-US" sz="2400" dirty="0" smtClean="0">
                <a:latin typeface="Calibri" pitchFamily="34" charset="0"/>
              </a:rPr>
              <a:t>CDC/</a:t>
            </a:r>
            <a:r>
              <a:rPr lang="en-US" sz="2400" dirty="0" err="1" smtClean="0">
                <a:latin typeface="Calibri" pitchFamily="34" charset="0"/>
              </a:rPr>
              <a:t>Medscape</a:t>
            </a:r>
            <a:r>
              <a:rPr lang="en-US" sz="2400" dirty="0" smtClean="0">
                <a:latin typeface="Calibri" pitchFamily="34" charset="0"/>
              </a:rPr>
              <a:t> collaboration </a:t>
            </a:r>
            <a:r>
              <a:rPr lang="en-US" sz="1800" u="sng" dirty="0" smtClean="0">
                <a:solidFill>
                  <a:schemeClr val="accent1">
                    <a:lumMod val="50000"/>
                  </a:schemeClr>
                </a:solidFill>
                <a:latin typeface="Calibri" pitchFamily="34" charset="0"/>
              </a:rPr>
              <a:t>http://www.cdc.gov/hicpac/</a:t>
            </a:r>
            <a:endParaRPr lang="en-US" sz="1800" u="sng" dirty="0" smtClean="0">
              <a:solidFill>
                <a:schemeClr val="accent1">
                  <a:lumMod val="50000"/>
                </a:schemeClr>
              </a:solidFill>
              <a:latin typeface="Calibri" pitchFamily="34" charset="0"/>
              <a:hlinkClick r:id="rId2"/>
            </a:endParaRPr>
          </a:p>
          <a:p>
            <a:pPr lvl="1">
              <a:buSzPct val="100000"/>
              <a:buFont typeface="Wingdings" pitchFamily="2" charset="2"/>
              <a:buChar char="§"/>
              <a:defRPr/>
            </a:pPr>
            <a:endParaRPr lang="en-US" sz="2400" dirty="0" smtClean="0">
              <a:latin typeface="Calibri" pitchFamily="34" charset="0"/>
            </a:endParaRPr>
          </a:p>
          <a:p>
            <a:pPr lvl="1">
              <a:buSzPct val="100000"/>
              <a:buFont typeface="Wingdings" pitchFamily="2" charset="2"/>
              <a:buChar char="§"/>
              <a:defRPr/>
            </a:pPr>
            <a:endParaRPr lang="en-US" sz="2400" dirty="0" smtClean="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371600" y="609600"/>
            <a:ext cx="6400800" cy="1143000"/>
          </a:xfrm>
        </p:spPr>
        <p:txBody>
          <a:bodyPr/>
          <a:lstStyle/>
          <a:p>
            <a:r>
              <a:rPr lang="en-US" b="1" smtClean="0">
                <a:solidFill>
                  <a:schemeClr val="tx1"/>
                </a:solidFill>
              </a:rPr>
              <a:t>Background: Urinary Catheter Use</a:t>
            </a:r>
          </a:p>
        </p:txBody>
      </p:sp>
      <p:sp>
        <p:nvSpPr>
          <p:cNvPr id="3" name="Content Placeholder 2"/>
          <p:cNvSpPr>
            <a:spLocks noGrp="1"/>
          </p:cNvSpPr>
          <p:nvPr>
            <p:ph idx="1"/>
          </p:nvPr>
        </p:nvSpPr>
        <p:spPr>
          <a:xfrm>
            <a:off x="685800" y="1905000"/>
            <a:ext cx="8077200" cy="3733800"/>
          </a:xfrm>
        </p:spPr>
        <p:txBody>
          <a:bodyPr/>
          <a:lstStyle/>
          <a:p>
            <a:pPr>
              <a:defRPr/>
            </a:pPr>
            <a:r>
              <a:rPr lang="en-US" sz="2600" dirty="0" smtClean="0">
                <a:latin typeface="+mj-lt"/>
              </a:rPr>
              <a:t>15-25% of hospitalized patients</a:t>
            </a:r>
          </a:p>
          <a:p>
            <a:pPr>
              <a:defRPr/>
            </a:pPr>
            <a:r>
              <a:rPr lang="en-US" sz="2600" dirty="0" smtClean="0">
                <a:latin typeface="+mj-lt"/>
              </a:rPr>
              <a:t>5-10% (75,000-150,000) NH residents</a:t>
            </a:r>
          </a:p>
          <a:p>
            <a:pPr>
              <a:defRPr/>
            </a:pPr>
            <a:r>
              <a:rPr lang="en-US" sz="2600" dirty="0" smtClean="0">
                <a:latin typeface="+mj-lt"/>
              </a:rPr>
              <a:t>Often placed for inappropriate indications</a:t>
            </a:r>
          </a:p>
          <a:p>
            <a:pPr>
              <a:defRPr/>
            </a:pPr>
            <a:r>
              <a:rPr lang="en-US" sz="2600" dirty="0" smtClean="0">
                <a:latin typeface="+mj-lt"/>
              </a:rPr>
              <a:t>Physicians frequently unaware</a:t>
            </a:r>
          </a:p>
          <a:p>
            <a:pPr>
              <a:defRPr/>
            </a:pPr>
            <a:r>
              <a:rPr lang="en-US" sz="2600" dirty="0" smtClean="0">
                <a:latin typeface="+mj-lt"/>
              </a:rPr>
              <a:t>In a recent survey of U.S. hospitals:</a:t>
            </a:r>
          </a:p>
          <a:p>
            <a:pPr lvl="1">
              <a:defRPr/>
            </a:pPr>
            <a:r>
              <a:rPr lang="en-US" sz="2400" dirty="0" smtClean="0">
                <a:latin typeface="+mj-lt"/>
              </a:rPr>
              <a:t>&gt; 50% did not monitor which patients catheterized</a:t>
            </a:r>
          </a:p>
          <a:p>
            <a:pPr lvl="1">
              <a:defRPr/>
            </a:pPr>
            <a:r>
              <a:rPr lang="en-US" sz="2400" dirty="0" smtClean="0">
                <a:latin typeface="+mj-lt"/>
              </a:rPr>
              <a:t>75%  did not monitor duration and/or discontinuation</a:t>
            </a:r>
          </a:p>
          <a:p>
            <a:pPr>
              <a:defRPr/>
            </a:pPr>
            <a:endParaRPr lang="en-US" dirty="0" smtClean="0">
              <a:latin typeface="Calibri" pitchFamily="34" charset="0"/>
            </a:endParaRPr>
          </a:p>
          <a:p>
            <a:pPr>
              <a:defRPr/>
            </a:pPr>
            <a:endParaRPr lang="en-US" dirty="0"/>
          </a:p>
        </p:txBody>
      </p:sp>
      <p:sp>
        <p:nvSpPr>
          <p:cNvPr id="4" name="TextBox 3"/>
          <p:cNvSpPr txBox="1"/>
          <p:nvPr/>
        </p:nvSpPr>
        <p:spPr>
          <a:xfrm>
            <a:off x="228600" y="5580063"/>
            <a:ext cx="9144000" cy="1277937"/>
          </a:xfrm>
          <a:prstGeom prst="rect">
            <a:avLst/>
          </a:prstGeom>
          <a:noFill/>
        </p:spPr>
        <p:txBody>
          <a:bodyPr>
            <a:spAutoFit/>
          </a:bodyPr>
          <a:lstStyle/>
          <a:p>
            <a:pPr algn="l">
              <a:defRPr/>
            </a:pPr>
            <a:r>
              <a:rPr lang="en-US" sz="1400" dirty="0">
                <a:solidFill>
                  <a:schemeClr val="tx1">
                    <a:lumMod val="65000"/>
                  </a:schemeClr>
                </a:solidFill>
                <a:latin typeface="+mn-lt"/>
              </a:rPr>
              <a:t>Weinstein JW et al. ICHE 1999;20:543-8		</a:t>
            </a:r>
            <a:r>
              <a:rPr lang="en-US" sz="1400" dirty="0" err="1">
                <a:solidFill>
                  <a:schemeClr val="tx1">
                    <a:lumMod val="65000"/>
                  </a:schemeClr>
                </a:solidFill>
                <a:latin typeface="+mn-lt"/>
              </a:rPr>
              <a:t>Munasinghe</a:t>
            </a:r>
            <a:r>
              <a:rPr lang="en-US" sz="1400" dirty="0">
                <a:solidFill>
                  <a:schemeClr val="tx1">
                    <a:lumMod val="65000"/>
                  </a:schemeClr>
                </a:solidFill>
                <a:latin typeface="+mn-lt"/>
              </a:rPr>
              <a:t> RL et al. ICHE 2001;22:647-9	</a:t>
            </a:r>
          </a:p>
          <a:p>
            <a:pPr algn="l">
              <a:defRPr/>
            </a:pPr>
            <a:r>
              <a:rPr lang="en-US" sz="1400" dirty="0">
                <a:solidFill>
                  <a:schemeClr val="tx1">
                    <a:lumMod val="65000"/>
                  </a:schemeClr>
                </a:solidFill>
                <a:latin typeface="+mn-lt"/>
              </a:rPr>
              <a:t>Warren JW et al. Arch Intern Med 1989;149:1535-7	Saint S et al. Am J Med 2000;109:476-80</a:t>
            </a:r>
          </a:p>
          <a:p>
            <a:pPr algn="l">
              <a:defRPr/>
            </a:pPr>
            <a:r>
              <a:rPr lang="en-US" sz="1400" dirty="0">
                <a:solidFill>
                  <a:schemeClr val="tx1">
                    <a:lumMod val="65000"/>
                  </a:schemeClr>
                </a:solidFill>
                <a:latin typeface="+mn-lt"/>
              </a:rPr>
              <a:t>Benoit SR et al. J Am </a:t>
            </a:r>
            <a:r>
              <a:rPr lang="en-US" sz="1400" dirty="0" err="1">
                <a:solidFill>
                  <a:schemeClr val="tx1">
                    <a:lumMod val="65000"/>
                  </a:schemeClr>
                </a:solidFill>
                <a:latin typeface="+mn-lt"/>
              </a:rPr>
              <a:t>Geriatr</a:t>
            </a:r>
            <a:r>
              <a:rPr lang="en-US" sz="1400" dirty="0">
                <a:solidFill>
                  <a:schemeClr val="tx1">
                    <a:lumMod val="65000"/>
                  </a:schemeClr>
                </a:solidFill>
                <a:latin typeface="+mn-lt"/>
              </a:rPr>
              <a:t> Soc 2008;56:2039-44	Jain P et al. Arch Intern Med 1995;155:1425-9</a:t>
            </a:r>
          </a:p>
          <a:p>
            <a:pPr algn="l">
              <a:defRPr/>
            </a:pPr>
            <a:r>
              <a:rPr lang="en-US" sz="1400" dirty="0">
                <a:solidFill>
                  <a:schemeClr val="tx1">
                    <a:lumMod val="65000"/>
                  </a:schemeClr>
                </a:solidFill>
                <a:latin typeface="+mn-lt"/>
              </a:rPr>
              <a:t>Rogers  MA et al J Am </a:t>
            </a:r>
            <a:r>
              <a:rPr lang="en-US" sz="1400" dirty="0" err="1">
                <a:solidFill>
                  <a:schemeClr val="tx1">
                    <a:lumMod val="65000"/>
                  </a:schemeClr>
                </a:solidFill>
                <a:latin typeface="+mn-lt"/>
              </a:rPr>
              <a:t>Geriatr</a:t>
            </a:r>
            <a:r>
              <a:rPr lang="en-US" sz="1400" dirty="0">
                <a:solidFill>
                  <a:schemeClr val="tx1">
                    <a:lumMod val="65000"/>
                  </a:schemeClr>
                </a:solidFill>
                <a:latin typeface="+mn-lt"/>
              </a:rPr>
              <a:t> Soc 2008;56:854-61	Saint S. et al. </a:t>
            </a:r>
            <a:r>
              <a:rPr lang="en-US" sz="1400" dirty="0" err="1">
                <a:solidFill>
                  <a:schemeClr val="tx1">
                    <a:lumMod val="65000"/>
                  </a:schemeClr>
                </a:solidFill>
                <a:latin typeface="+mn-lt"/>
              </a:rPr>
              <a:t>Clin</a:t>
            </a:r>
            <a:r>
              <a:rPr lang="en-US" sz="1400" dirty="0">
                <a:solidFill>
                  <a:schemeClr val="tx1">
                    <a:lumMod val="65000"/>
                  </a:schemeClr>
                </a:solidFill>
                <a:latin typeface="+mn-lt"/>
              </a:rPr>
              <a:t> Infect </a:t>
            </a:r>
            <a:r>
              <a:rPr lang="en-US" sz="1400" dirty="0" err="1">
                <a:solidFill>
                  <a:schemeClr val="tx1">
                    <a:lumMod val="65000"/>
                  </a:schemeClr>
                </a:solidFill>
                <a:latin typeface="+mn-lt"/>
              </a:rPr>
              <a:t>Dis</a:t>
            </a:r>
            <a:r>
              <a:rPr lang="en-US" sz="1400" dirty="0">
                <a:solidFill>
                  <a:schemeClr val="tx1">
                    <a:lumMod val="65000"/>
                  </a:schemeClr>
                </a:solidFill>
                <a:latin typeface="+mn-lt"/>
              </a:rPr>
              <a:t> 2008;46:243-50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85800"/>
            <a:ext cx="8610600" cy="762000"/>
          </a:xfrm>
        </p:spPr>
        <p:txBody>
          <a:bodyPr/>
          <a:lstStyle/>
          <a:p>
            <a:r>
              <a:rPr lang="en-US" sz="3200" b="1" smtClean="0">
                <a:solidFill>
                  <a:schemeClr val="tx1"/>
                </a:solidFill>
              </a:rPr>
              <a:t>Background: </a:t>
            </a:r>
            <a:br>
              <a:rPr lang="en-US" sz="3200" b="1" smtClean="0">
                <a:solidFill>
                  <a:schemeClr val="tx1"/>
                </a:solidFill>
              </a:rPr>
            </a:br>
            <a:r>
              <a:rPr lang="en-US" sz="3200" b="1" smtClean="0">
                <a:solidFill>
                  <a:schemeClr val="tx1"/>
                </a:solidFill>
              </a:rPr>
              <a:t>HHS Metrics and Prevention Targets</a:t>
            </a:r>
          </a:p>
        </p:txBody>
      </p:sp>
      <p:sp>
        <p:nvSpPr>
          <p:cNvPr id="7171" name="Rectangle 3"/>
          <p:cNvSpPr>
            <a:spLocks noGrp="1" noChangeArrowheads="1"/>
          </p:cNvSpPr>
          <p:nvPr>
            <p:ph type="body" idx="1"/>
          </p:nvPr>
        </p:nvSpPr>
        <p:spPr>
          <a:xfrm>
            <a:off x="457200" y="1981200"/>
            <a:ext cx="8229600" cy="4373563"/>
          </a:xfrm>
        </p:spPr>
        <p:txBody>
          <a:bodyPr/>
          <a:lstStyle/>
          <a:p>
            <a:pPr>
              <a:lnSpc>
                <a:spcPct val="90000"/>
              </a:lnSpc>
            </a:pPr>
            <a:r>
              <a:rPr lang="en-US" sz="2800" b="1" smtClean="0"/>
              <a:t># of symptomatic UTI / 1,000 urinary catheter days as measured in NHSN</a:t>
            </a:r>
          </a:p>
          <a:p>
            <a:pPr lvl="1">
              <a:lnSpc>
                <a:spcPct val="90000"/>
              </a:lnSpc>
            </a:pPr>
            <a:r>
              <a:rPr lang="en-US" sz="2400" smtClean="0"/>
              <a:t>National 5-Year Prevention Target: 25% decrease from baseline</a:t>
            </a:r>
          </a:p>
          <a:p>
            <a:pPr>
              <a:lnSpc>
                <a:spcPct val="90000"/>
              </a:lnSpc>
            </a:pPr>
            <a:r>
              <a:rPr lang="en-US" sz="2800" smtClean="0"/>
              <a:t>Appendix G in HHS plan discusses a new type of metric, the standardized infection ratio (SIR)</a:t>
            </a:r>
          </a:p>
        </p:txBody>
      </p:sp>
      <p:sp>
        <p:nvSpPr>
          <p:cNvPr id="7172" name="Text Box 4"/>
          <p:cNvSpPr txBox="1">
            <a:spLocks noChangeArrowheads="1"/>
          </p:cNvSpPr>
          <p:nvPr/>
        </p:nvSpPr>
        <p:spPr bwMode="auto">
          <a:xfrm>
            <a:off x="787400" y="5486400"/>
            <a:ext cx="6510338" cy="862013"/>
          </a:xfrm>
          <a:prstGeom prst="rect">
            <a:avLst/>
          </a:prstGeom>
          <a:noFill/>
          <a:ln w="9525" algn="ctr">
            <a:noFill/>
            <a:miter lim="800000"/>
            <a:headEnd/>
            <a:tailEnd/>
          </a:ln>
        </p:spPr>
        <p:txBody>
          <a:bodyPr wrap="none">
            <a:spAutoFit/>
          </a:bodyPr>
          <a:lstStyle/>
          <a:p>
            <a:r>
              <a:rPr lang="en-US" sz="2000">
                <a:solidFill>
                  <a:schemeClr val="tx1"/>
                </a:solidFill>
                <a:hlinkClick r:id="rId3"/>
              </a:rPr>
              <a:t>http://www.hhs.gov/ophs/initiatives/hai/prevtargets.html</a:t>
            </a:r>
            <a:endParaRPr lang="en-US" sz="2000">
              <a:solidFill>
                <a:schemeClr val="tx1"/>
              </a:solidFill>
            </a:endParaRPr>
          </a:p>
          <a:p>
            <a:r>
              <a:rPr lang="en-US" sz="2000">
                <a:solidFill>
                  <a:schemeClr val="tx1"/>
                </a:solidFill>
                <a:hlinkClick r:id="rId4"/>
              </a:rPr>
              <a:t>http://www.hhs.gov/ophs/initiatives/hai/appendices.html</a:t>
            </a:r>
            <a:r>
              <a:rPr lang="en-US" sz="2000">
                <a:solidFill>
                  <a:schemeClr val="tx1"/>
                </a:solidFill>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457200" y="6019800"/>
            <a:ext cx="7010400" cy="304800"/>
          </a:xfrm>
          <a:prstGeom prst="rect">
            <a:avLst/>
          </a:prstGeom>
          <a:noFill/>
          <a:ln w="9525">
            <a:noFill/>
            <a:miter lim="800000"/>
            <a:headEnd/>
            <a:tailEnd/>
          </a:ln>
        </p:spPr>
        <p:txBody>
          <a:bodyPr>
            <a:spAutoFit/>
          </a:bodyPr>
          <a:lstStyle/>
          <a:p>
            <a:pPr marL="342900" indent="-342900" algn="l">
              <a:spcBef>
                <a:spcPct val="0"/>
              </a:spcBef>
            </a:pPr>
            <a:r>
              <a:rPr lang="en-US" sz="1400">
                <a:solidFill>
                  <a:schemeClr val="tx1"/>
                </a:solidFill>
              </a:rPr>
              <a:t>Figure from: Maki DG, Tambyah PA. Emerg Infect Dis 2001;7:1-6</a:t>
            </a:r>
          </a:p>
        </p:txBody>
      </p:sp>
      <p:sp>
        <p:nvSpPr>
          <p:cNvPr id="8195" name="Rectangle 5"/>
          <p:cNvSpPr>
            <a:spLocks noGrp="1" noChangeArrowheads="1"/>
          </p:cNvSpPr>
          <p:nvPr>
            <p:ph type="title"/>
          </p:nvPr>
        </p:nvSpPr>
        <p:spPr>
          <a:xfrm>
            <a:off x="1219200" y="304800"/>
            <a:ext cx="6781800" cy="1143000"/>
          </a:xfrm>
        </p:spPr>
        <p:txBody>
          <a:bodyPr/>
          <a:lstStyle/>
          <a:p>
            <a:r>
              <a:rPr lang="en-US" sz="3200" b="1" smtClean="0">
                <a:solidFill>
                  <a:schemeClr val="tx1"/>
                </a:solidFill>
              </a:rPr>
              <a:t>Background: Pathogenesis of CAUTI</a:t>
            </a:r>
          </a:p>
        </p:txBody>
      </p:sp>
      <p:sp>
        <p:nvSpPr>
          <p:cNvPr id="8196" name="Rectangle 13"/>
          <p:cNvSpPr>
            <a:spLocks noGrp="1" noChangeArrowheads="1"/>
          </p:cNvSpPr>
          <p:nvPr>
            <p:ph type="body" idx="1"/>
          </p:nvPr>
        </p:nvSpPr>
        <p:spPr>
          <a:xfrm>
            <a:off x="5410200" y="2362200"/>
            <a:ext cx="3505200" cy="3657600"/>
          </a:xfrm>
        </p:spPr>
        <p:txBody>
          <a:bodyPr/>
          <a:lstStyle/>
          <a:p>
            <a:pPr marL="0" indent="0" eaLnBrk="1" hangingPunct="1">
              <a:lnSpc>
                <a:spcPct val="80000"/>
              </a:lnSpc>
              <a:spcBef>
                <a:spcPct val="50000"/>
              </a:spcBef>
              <a:buFontTx/>
              <a:buNone/>
            </a:pPr>
            <a:r>
              <a:rPr lang="en-US" sz="2400" smtClean="0"/>
              <a:t>* Source of microorganisms may be endogenous (meatal, rectal, or vaginal colonization) or exogenous, usually via contaminated hands of healthcare personnel during catheter insertion or manipulation of the collecting system</a:t>
            </a:r>
          </a:p>
          <a:p>
            <a:pPr marL="0" indent="0">
              <a:lnSpc>
                <a:spcPct val="80000"/>
              </a:lnSpc>
            </a:pPr>
            <a:endParaRPr lang="en-US" sz="2800" smtClean="0"/>
          </a:p>
        </p:txBody>
      </p:sp>
      <p:pic>
        <p:nvPicPr>
          <p:cNvPr id="8197" name="Picture 15" descr="Figure l. Routes of entry of uropathogens to catheterized urinary tract."/>
          <p:cNvPicPr>
            <a:picLocks noChangeAspect="1" noChangeArrowheads="1"/>
          </p:cNvPicPr>
          <p:nvPr/>
        </p:nvPicPr>
        <p:blipFill>
          <a:blip r:embed="rId3" cstate="print"/>
          <a:srcRect/>
          <a:stretch>
            <a:fillRect/>
          </a:stretch>
        </p:blipFill>
        <p:spPr bwMode="auto">
          <a:xfrm>
            <a:off x="685800" y="1600200"/>
            <a:ext cx="4286250" cy="3543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381000"/>
            <a:ext cx="7086600" cy="1143000"/>
          </a:xfrm>
        </p:spPr>
        <p:txBody>
          <a:bodyPr/>
          <a:lstStyle/>
          <a:p>
            <a:r>
              <a:rPr lang="en-US" sz="3200" b="1" smtClean="0">
                <a:solidFill>
                  <a:schemeClr val="tx1"/>
                </a:solidFill>
              </a:rPr>
              <a:t>Background: Pathogenesis of CAUTI</a:t>
            </a:r>
            <a:r>
              <a:rPr lang="en-US" sz="3200" smtClean="0">
                <a:solidFill>
                  <a:schemeClr val="tx1"/>
                </a:solidFill>
              </a:rPr>
              <a:t/>
            </a:r>
            <a:br>
              <a:rPr lang="en-US" sz="3200" smtClean="0">
                <a:solidFill>
                  <a:schemeClr val="tx1"/>
                </a:solidFill>
              </a:rPr>
            </a:br>
            <a:endParaRPr lang="en-US" sz="3200" b="1" i="1" smtClean="0">
              <a:solidFill>
                <a:schemeClr val="tx1"/>
              </a:solidFill>
            </a:endParaRPr>
          </a:p>
        </p:txBody>
      </p:sp>
      <p:sp>
        <p:nvSpPr>
          <p:cNvPr id="9219" name="Rectangle 8"/>
          <p:cNvSpPr>
            <a:spLocks noGrp="1" noChangeArrowheads="1"/>
          </p:cNvSpPr>
          <p:nvPr>
            <p:ph type="body" sz="half" idx="1"/>
          </p:nvPr>
        </p:nvSpPr>
        <p:spPr>
          <a:xfrm>
            <a:off x="457200" y="1447800"/>
            <a:ext cx="4038600" cy="4525963"/>
          </a:xfrm>
        </p:spPr>
        <p:txBody>
          <a:bodyPr/>
          <a:lstStyle/>
          <a:p>
            <a:r>
              <a:rPr lang="en-US" sz="2400" smtClean="0"/>
              <a:t>Formation of biofilms by urinary pathogens common on the surfaces of catheters and collecting systems</a:t>
            </a:r>
          </a:p>
          <a:p>
            <a:r>
              <a:rPr lang="en-US" sz="2400" smtClean="0"/>
              <a:t>Bacteria within biofilms resistant to antimicrobials and host defenses</a:t>
            </a:r>
          </a:p>
          <a:p>
            <a:r>
              <a:rPr lang="en-US" sz="2400" smtClean="0"/>
              <a:t>Some novel strategies in CAUTI prevention have targeted biofilms</a:t>
            </a:r>
          </a:p>
        </p:txBody>
      </p:sp>
      <p:sp>
        <p:nvSpPr>
          <p:cNvPr id="9220" name="Rectangle 9"/>
          <p:cNvSpPr>
            <a:spLocks noGrp="1" noChangeArrowheads="1"/>
          </p:cNvSpPr>
          <p:nvPr>
            <p:ph type="body" sz="half" idx="2"/>
          </p:nvPr>
        </p:nvSpPr>
        <p:spPr/>
        <p:txBody>
          <a:bodyPr/>
          <a:lstStyle/>
          <a:p>
            <a:endParaRPr lang="en-US" sz="2400" smtClean="0"/>
          </a:p>
        </p:txBody>
      </p:sp>
      <p:sp>
        <p:nvSpPr>
          <p:cNvPr id="9221" name="Text Box 4"/>
          <p:cNvSpPr txBox="1">
            <a:spLocks noChangeArrowheads="1"/>
          </p:cNvSpPr>
          <p:nvPr/>
        </p:nvSpPr>
        <p:spPr bwMode="auto">
          <a:xfrm>
            <a:off x="685800" y="5867400"/>
            <a:ext cx="8229600" cy="273050"/>
          </a:xfrm>
          <a:prstGeom prst="rect">
            <a:avLst/>
          </a:prstGeom>
          <a:noFill/>
          <a:ln w="9525">
            <a:noFill/>
            <a:miter lim="800000"/>
            <a:headEnd/>
            <a:tailEnd/>
          </a:ln>
        </p:spPr>
        <p:txBody>
          <a:bodyPr>
            <a:spAutoFit/>
          </a:bodyPr>
          <a:lstStyle/>
          <a:p>
            <a:pPr algn="l" eaLnBrk="0" hangingPunct="0">
              <a:lnSpc>
                <a:spcPct val="85000"/>
              </a:lnSpc>
              <a:spcBef>
                <a:spcPct val="0"/>
              </a:spcBef>
            </a:pPr>
            <a:r>
              <a:rPr lang="en-US" sz="1400">
                <a:solidFill>
                  <a:schemeClr val="tx1"/>
                </a:solidFill>
              </a:rPr>
              <a:t>Photograph from CDC Public Health Image Library:  http://phil.cdc.gov/phil/details.asp</a:t>
            </a:r>
          </a:p>
        </p:txBody>
      </p:sp>
      <p:pic>
        <p:nvPicPr>
          <p:cNvPr id="9222" name="Picture 6" descr="PHIL Image 7488"/>
          <p:cNvPicPr>
            <a:picLocks noChangeAspect="1" noChangeArrowheads="1"/>
          </p:cNvPicPr>
          <p:nvPr/>
        </p:nvPicPr>
        <p:blipFill>
          <a:blip r:embed="rId3" cstate="print"/>
          <a:srcRect/>
          <a:stretch>
            <a:fillRect/>
          </a:stretch>
        </p:blipFill>
        <p:spPr bwMode="auto">
          <a:xfrm>
            <a:off x="4648200" y="1447800"/>
            <a:ext cx="4191000" cy="2814638"/>
          </a:xfrm>
          <a:prstGeom prst="rect">
            <a:avLst/>
          </a:prstGeom>
          <a:noFill/>
          <a:ln w="9525">
            <a:noFill/>
            <a:miter lim="800000"/>
            <a:headEnd/>
            <a:tailEnd/>
          </a:ln>
        </p:spPr>
      </p:pic>
      <p:sp>
        <p:nvSpPr>
          <p:cNvPr id="9223" name="Text Box 7"/>
          <p:cNvSpPr txBox="1">
            <a:spLocks noChangeArrowheads="1"/>
          </p:cNvSpPr>
          <p:nvPr/>
        </p:nvSpPr>
        <p:spPr bwMode="auto">
          <a:xfrm>
            <a:off x="4648200" y="4419600"/>
            <a:ext cx="4267200" cy="942975"/>
          </a:xfrm>
          <a:prstGeom prst="rect">
            <a:avLst/>
          </a:prstGeom>
          <a:noFill/>
          <a:ln w="9525" algn="ctr">
            <a:noFill/>
            <a:miter lim="800000"/>
            <a:headEnd/>
            <a:tailEnd/>
          </a:ln>
        </p:spPr>
        <p:txBody>
          <a:bodyPr>
            <a:spAutoFit/>
          </a:bodyPr>
          <a:lstStyle/>
          <a:p>
            <a:pPr algn="l"/>
            <a:r>
              <a:rPr lang="en-US" sz="1400">
                <a:solidFill>
                  <a:schemeClr val="tx1"/>
                </a:solidFill>
              </a:rPr>
              <a:t>Scanning electron micrograph of S. aureus bacteria on the luminal surface of an indwelling catheter with interwoven complex matrix of extracellular polymeric substances known as a biofilm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3200" b="1" smtClean="0"/>
              <a:t>CAUTI Definitions</a:t>
            </a:r>
          </a:p>
        </p:txBody>
      </p:sp>
      <p:sp>
        <p:nvSpPr>
          <p:cNvPr id="10243" name="Rectangle 3"/>
          <p:cNvSpPr>
            <a:spLocks noGrp="1" noChangeArrowheads="1"/>
          </p:cNvSpPr>
          <p:nvPr>
            <p:ph type="body" idx="1"/>
          </p:nvPr>
        </p:nvSpPr>
        <p:spPr/>
        <p:txBody>
          <a:bodyPr/>
          <a:lstStyle/>
          <a:p>
            <a:pPr>
              <a:lnSpc>
                <a:spcPct val="90000"/>
              </a:lnSpc>
            </a:pPr>
            <a:r>
              <a:rPr lang="en-US" sz="2400" smtClean="0"/>
              <a:t>Surveillance definitions for UTI recently modified in NHSN (as of Jan 2009)</a:t>
            </a:r>
          </a:p>
          <a:p>
            <a:pPr lvl="1">
              <a:lnSpc>
                <a:spcPct val="90000"/>
              </a:lnSpc>
            </a:pPr>
            <a:r>
              <a:rPr lang="en-US" sz="2000" smtClean="0"/>
              <a:t>Please refer to NHSN Patient Safety Manual </a:t>
            </a:r>
            <a:r>
              <a:rPr lang="en-US" sz="2000" smtClean="0">
                <a:hlinkClick r:id="rId2"/>
              </a:rPr>
              <a:t>http://www.cdc.gov/nhsn/library.html</a:t>
            </a:r>
            <a:r>
              <a:rPr lang="en-US" sz="2000" smtClean="0"/>
              <a:t> </a:t>
            </a:r>
          </a:p>
          <a:p>
            <a:pPr>
              <a:lnSpc>
                <a:spcPct val="90000"/>
              </a:lnSpc>
            </a:pPr>
            <a:r>
              <a:rPr lang="en-US" sz="2400" smtClean="0"/>
              <a:t>Count symptomatic UTI (SUTI) only, not asymptomatic bacteriuria (ASB)</a:t>
            </a:r>
          </a:p>
          <a:p>
            <a:pPr lvl="1">
              <a:lnSpc>
                <a:spcPct val="90000"/>
              </a:lnSpc>
            </a:pPr>
            <a:r>
              <a:rPr lang="en-US" sz="2000" smtClean="0"/>
              <a:t>Exception is “ABUTI” (asymptomatic bacteremic UTI) – see NHSN manual above</a:t>
            </a:r>
          </a:p>
          <a:p>
            <a:pPr>
              <a:lnSpc>
                <a:spcPct val="90000"/>
              </a:lnSpc>
            </a:pPr>
            <a:r>
              <a:rPr lang="en-US" sz="2400" smtClean="0"/>
              <a:t>Clinical significance of ASB unclear</a:t>
            </a:r>
          </a:p>
          <a:p>
            <a:pPr lvl="1">
              <a:lnSpc>
                <a:spcPct val="90000"/>
              </a:lnSpc>
            </a:pPr>
            <a:r>
              <a:rPr lang="en-US" sz="2000" smtClean="0"/>
              <a:t>Should not screen for or treat ASB routinely, except in certain clinical situations</a:t>
            </a:r>
          </a:p>
          <a:p>
            <a:pPr lvl="1">
              <a:lnSpc>
                <a:spcPct val="90000"/>
              </a:lnSpc>
            </a:pPr>
            <a:r>
              <a:rPr lang="en-US" sz="2000" smtClean="0"/>
              <a:t>Most literature to date includes ASB in outcomes, making interpretation of data difficult</a:t>
            </a:r>
          </a:p>
          <a:p>
            <a:pPr>
              <a:lnSpc>
                <a:spcPct val="90000"/>
              </a:lnSpc>
            </a:pPr>
            <a:endParaRPr lang="en-US"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5"/>
          <p:cNvSpPr>
            <a:spLocks noGrp="1" noChangeArrowheads="1"/>
          </p:cNvSpPr>
          <p:nvPr>
            <p:ph type="title"/>
          </p:nvPr>
        </p:nvSpPr>
        <p:spPr/>
        <p:txBody>
          <a:bodyPr/>
          <a:lstStyle/>
          <a:p>
            <a:r>
              <a:rPr lang="en-US" sz="3200" smtClean="0"/>
              <a:t>Evidence-based Risk Factors </a:t>
            </a:r>
            <a:br>
              <a:rPr lang="en-US" sz="3200" smtClean="0"/>
            </a:br>
            <a:r>
              <a:rPr lang="en-US" sz="3200" smtClean="0"/>
              <a:t>for CAUTI</a:t>
            </a:r>
          </a:p>
        </p:txBody>
      </p:sp>
      <p:graphicFrame>
        <p:nvGraphicFramePr>
          <p:cNvPr id="105638" name="Group 166"/>
          <p:cNvGraphicFramePr>
            <a:graphicFrameLocks noGrp="1"/>
          </p:cNvGraphicFramePr>
          <p:nvPr>
            <p:ph idx="1"/>
          </p:nvPr>
        </p:nvGraphicFramePr>
        <p:xfrm>
          <a:off x="304800" y="1447800"/>
          <a:ext cx="8610600" cy="4236720"/>
        </p:xfrm>
        <a:graphic>
          <a:graphicData uri="http://schemas.openxmlformats.org/drawingml/2006/table">
            <a:tbl>
              <a:tblPr/>
              <a:tblGrid>
                <a:gridCol w="3946525"/>
                <a:gridCol w="4664075"/>
              </a:tblGrid>
              <a:tr h="3000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Symptomatic UTI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Bacteriuria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114300" marR="0" lvl="1" indent="635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Arial" charset="0"/>
                        </a:rPr>
                        <a:t>Prolonged catheterization</a:t>
                      </a:r>
                      <a:r>
                        <a:rPr kumimoji="0" lang="en-US" sz="2400" b="0" i="0" u="none" strike="noStrike" cap="none" normalizeH="0" baseline="0" smtClean="0">
                          <a:ln>
                            <a:noFill/>
                          </a:ln>
                          <a:solidFill>
                            <a:srgbClr val="FF0000"/>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Arial" charset="0"/>
                        </a:rPr>
                        <a:t>Disconnection of drainage system</a:t>
                      </a:r>
                      <a:r>
                        <a:rPr kumimoji="0" lang="en-US" sz="24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114300" marR="0" lvl="1"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6600"/>
                          </a:solidFill>
                          <a:effectLst/>
                          <a:latin typeface="Arial" charset="0"/>
                        </a:rPr>
                        <a:t>Female sex</a:t>
                      </a:r>
                      <a:r>
                        <a:rPr kumimoji="0" lang="en-US" sz="2000" b="0" i="0" u="none" strike="noStrike" cap="none" normalizeH="0" baseline="0" dirty="0" smtClean="0">
                          <a:ln>
                            <a:noFill/>
                          </a:ln>
                          <a:solidFill>
                            <a:srgbClr val="FF6600"/>
                          </a:solidFill>
                          <a:effectLst/>
                          <a:latin typeface="Arial"/>
                          <a:cs typeface="Arial"/>
                        </a:rPr>
                        <a:t>†</a:t>
                      </a:r>
                      <a:endParaRPr kumimoji="0" lang="en-US" sz="2400" b="0" i="0" u="none" strike="noStrike" cap="none" normalizeH="0" baseline="0" dirty="0" smtClean="0">
                        <a:ln>
                          <a:noFill/>
                        </a:ln>
                        <a:solidFill>
                          <a:srgbClr val="FF66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20650" marR="0" lvl="1" indent="-635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Arial" charset="0"/>
                        </a:rPr>
                        <a:t>Lower professional training of inserter</a:t>
                      </a:r>
                      <a:r>
                        <a:rPr kumimoji="0" lang="en-US" sz="24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114300" marR="0" lvl="1"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6600"/>
                          </a:solidFill>
                          <a:effectLst/>
                          <a:latin typeface="Arial" charset="0"/>
                        </a:rPr>
                        <a:t>Older age</a:t>
                      </a:r>
                      <a:r>
                        <a:rPr kumimoji="0" lang="en-US" sz="2000" b="0" i="0" u="none" strike="noStrike" cap="none" normalizeH="0" baseline="0" dirty="0" smtClean="0">
                          <a:ln>
                            <a:noFill/>
                          </a:ln>
                          <a:solidFill>
                            <a:srgbClr val="FF6600"/>
                          </a:solidFill>
                          <a:effectLst/>
                          <a:latin typeface="+mn-lt"/>
                          <a:cs typeface="Arial"/>
                        </a:rPr>
                        <a:t>†</a:t>
                      </a:r>
                      <a:endParaRPr kumimoji="0" lang="en-US" sz="2000" b="0" i="0" u="none" strike="noStrike" cap="none" normalizeH="0" baseline="0" dirty="0" smtClean="0">
                        <a:ln>
                          <a:noFill/>
                        </a:ln>
                        <a:solidFill>
                          <a:srgbClr val="FF66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6600"/>
                          </a:solidFill>
                          <a:effectLst/>
                          <a:latin typeface="Arial" charset="0"/>
                        </a:rPr>
                        <a:t>Placement of catheter outside of OR</a:t>
                      </a:r>
                      <a:r>
                        <a:rPr kumimoji="0" lang="en-US" sz="2000" b="0" i="0" u="none" strike="noStrike" cap="none" normalizeH="0" baseline="0" dirty="0" smtClean="0">
                          <a:ln>
                            <a:noFill/>
                          </a:ln>
                          <a:solidFill>
                            <a:srgbClr val="FF6600"/>
                          </a:solidFill>
                          <a:effectLst/>
                          <a:latin typeface="+mn-lt"/>
                          <a:cs typeface="Arial"/>
                        </a:rPr>
                        <a:t>†</a:t>
                      </a:r>
                      <a:r>
                        <a:rPr kumimoji="0" lang="en-US" sz="2000" b="0" i="0" u="none" strike="noStrike" cap="none" normalizeH="0" baseline="0" dirty="0" smtClean="0">
                          <a:ln>
                            <a:noFill/>
                          </a:ln>
                          <a:solidFill>
                            <a:srgbClr val="FF66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88">
                <a:tc>
                  <a:txBody>
                    <a:bodyPr/>
                    <a:lstStyle/>
                    <a:p>
                      <a:pPr marL="114300" marR="0" lvl="1" indent="635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6600"/>
                          </a:solidFill>
                          <a:effectLst/>
                          <a:latin typeface="Arial" charset="0"/>
                        </a:rPr>
                        <a:t>Impaired immunity</a:t>
                      </a:r>
                      <a:r>
                        <a:rPr kumimoji="0" lang="en-US" sz="2000" b="0" i="0" u="none" strike="noStrike" cap="none" normalizeH="0" baseline="0" dirty="0" smtClean="0">
                          <a:ln>
                            <a:noFill/>
                          </a:ln>
                          <a:solidFill>
                            <a:srgbClr val="FF6600"/>
                          </a:solidFill>
                          <a:effectLst/>
                          <a:latin typeface="+mn-lt"/>
                          <a:cs typeface="Arial"/>
                        </a:rPr>
                        <a:t>†</a:t>
                      </a:r>
                      <a:endParaRPr kumimoji="0" lang="en-US" sz="2000" b="0" i="0" u="none" strike="noStrike" cap="none" normalizeH="0" baseline="0" dirty="0" smtClean="0">
                        <a:ln>
                          <a:noFill/>
                        </a:ln>
                        <a:solidFill>
                          <a:srgbClr val="FF66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635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6600"/>
                          </a:solidFill>
                          <a:effectLst/>
                          <a:latin typeface="Arial" charset="0"/>
                        </a:rPr>
                        <a:t>Incontinence</a:t>
                      </a:r>
                      <a:r>
                        <a:rPr kumimoji="0" lang="en-US" sz="2000" b="0" i="0" u="none" strike="noStrike" cap="none" normalizeH="0" baseline="0" dirty="0" smtClean="0">
                          <a:ln>
                            <a:noFill/>
                          </a:ln>
                          <a:solidFill>
                            <a:srgbClr val="FF6600"/>
                          </a:solidFill>
                          <a:effectLst/>
                          <a:latin typeface="+mn-lt"/>
                          <a:cs typeface="Arial"/>
                        </a:rPr>
                        <a:t>†</a:t>
                      </a:r>
                      <a:endParaRPr kumimoji="0" lang="en-US" sz="2000" b="0" i="0" u="none" strike="noStrike" cap="none" normalizeH="0" baseline="0" dirty="0" smtClean="0">
                        <a:ln>
                          <a:noFill/>
                        </a:ln>
                        <a:solidFill>
                          <a:srgbClr val="FF66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Diabetes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2065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charset="0"/>
                        </a:rPr>
                        <a:t>Meatal</a:t>
                      </a:r>
                      <a:r>
                        <a:rPr kumimoji="0" lang="en-US" sz="2000" b="0" i="0" u="none" strike="noStrike" cap="none" normalizeH="0" baseline="0" dirty="0" smtClean="0">
                          <a:ln>
                            <a:noFill/>
                          </a:ln>
                          <a:solidFill>
                            <a:schemeClr val="tx1"/>
                          </a:solidFill>
                          <a:effectLst/>
                          <a:latin typeface="Arial" charset="0"/>
                        </a:rPr>
                        <a:t> colonization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635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Renal dysfunction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2065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Orthopaedic/neurology services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9" name="Text Box 159"/>
          <p:cNvSpPr txBox="1">
            <a:spLocks noChangeArrowheads="1"/>
          </p:cNvSpPr>
          <p:nvPr/>
        </p:nvSpPr>
        <p:spPr bwMode="auto">
          <a:xfrm>
            <a:off x="366713" y="5891213"/>
            <a:ext cx="7331075" cy="244475"/>
          </a:xfrm>
          <a:prstGeom prst="rect">
            <a:avLst/>
          </a:prstGeom>
          <a:noFill/>
          <a:ln w="9525" algn="ctr">
            <a:noFill/>
            <a:miter lim="800000"/>
            <a:headEnd/>
            <a:tailEnd/>
          </a:ln>
        </p:spPr>
        <p:txBody>
          <a:bodyPr wrap="none">
            <a:spAutoFit/>
          </a:bodyPr>
          <a:lstStyle/>
          <a:p>
            <a:pPr algn="l">
              <a:lnSpc>
                <a:spcPct val="50000"/>
              </a:lnSpc>
            </a:pPr>
            <a:r>
              <a:rPr lang="en-US" sz="2000">
                <a:solidFill>
                  <a:srgbClr val="FF0000"/>
                </a:solidFill>
              </a:rPr>
              <a:t>* Main modifiable risk factors    </a:t>
            </a:r>
            <a:r>
              <a:rPr lang="en-US" sz="2000">
                <a:solidFill>
                  <a:srgbClr val="FF6600"/>
                </a:solidFill>
                <a:cs typeface="Arial" charset="0"/>
              </a:rPr>
              <a:t>†</a:t>
            </a:r>
            <a:r>
              <a:rPr lang="en-US" sz="2000">
                <a:solidFill>
                  <a:srgbClr val="FF6600"/>
                </a:solidFill>
              </a:rPr>
              <a:t> Also inform recommendations</a:t>
            </a:r>
          </a:p>
        </p:txBody>
      </p:sp>
      <p:sp>
        <p:nvSpPr>
          <p:cNvPr id="11300" name="Text Box 162"/>
          <p:cNvSpPr txBox="1">
            <a:spLocks noChangeArrowheads="1"/>
          </p:cNvSpPr>
          <p:nvPr/>
        </p:nvSpPr>
        <p:spPr bwMode="auto">
          <a:xfrm>
            <a:off x="1676400" y="3657600"/>
            <a:ext cx="2447925" cy="230188"/>
          </a:xfrm>
          <a:prstGeom prst="rect">
            <a:avLst/>
          </a:prstGeom>
          <a:noFill/>
          <a:ln w="9525" algn="ctr">
            <a:noFill/>
            <a:miter lim="800000"/>
            <a:headEnd/>
            <a:tailEnd/>
          </a:ln>
        </p:spPr>
        <p:txBody>
          <a:bodyPr>
            <a:spAutoFit/>
          </a:bodyPr>
          <a:lstStyle/>
          <a:p>
            <a:pPr>
              <a:lnSpc>
                <a:spcPct val="50000"/>
              </a:lnSpc>
            </a:pPr>
            <a:endParaRPr lang="en-US" sz="1800">
              <a:solidFill>
                <a:srgbClr val="FF66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3200" b="0" i="0" u="none" strike="noStrike" cap="none" normalizeH="0" baseline="0" smtClean="0">
            <a:ln>
              <a:noFill/>
            </a:ln>
            <a:solidFill>
              <a:srgbClr val="C0C0C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3200" b="0" i="0" u="none" strike="noStrike" cap="none" normalizeH="0" baseline="0" smtClean="0">
            <a:ln>
              <a:noFill/>
            </a:ln>
            <a:solidFill>
              <a:srgbClr val="C0C0C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2604</TotalTime>
  <Words>2002</Words>
  <Application>Microsoft Office PowerPoint</Application>
  <PresentationFormat>On-screen Show (4:3)</PresentationFormat>
  <Paragraphs>257</Paragraphs>
  <Slides>32</Slides>
  <Notes>11</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Default Design</vt:lpstr>
      <vt:lpstr>1_Default Design</vt:lpstr>
      <vt:lpstr>Catheter-associated Urinary Tract Infection (CAUTI) Toolkit  Activity C: ELC Prevention Collaboratives</vt:lpstr>
      <vt:lpstr>Outline</vt:lpstr>
      <vt:lpstr>Background: Impact of CAUTI</vt:lpstr>
      <vt:lpstr>Background: Urinary Catheter Use</vt:lpstr>
      <vt:lpstr>Background:  HHS Metrics and Prevention Targets</vt:lpstr>
      <vt:lpstr>Background: Pathogenesis of CAUTI</vt:lpstr>
      <vt:lpstr>Background: Pathogenesis of CAUTI </vt:lpstr>
      <vt:lpstr>CAUTI Definitions</vt:lpstr>
      <vt:lpstr>Evidence-based Risk Factors  for CAUTI</vt:lpstr>
      <vt:lpstr>Prevention Strategies  </vt:lpstr>
      <vt:lpstr>Core Prevention Strategies (all Category IB)</vt:lpstr>
      <vt:lpstr>Core Prevention Strategies Specific recommendations (IB)</vt:lpstr>
      <vt:lpstr>Core Prevention Strategies Specific recommendations (IB)</vt:lpstr>
      <vt:lpstr>Core Prevention Strategies Specific recommendations (IB)</vt:lpstr>
      <vt:lpstr>Core Prevention Strategies Specific recommendations (IB)</vt:lpstr>
      <vt:lpstr>Core Prevention Strategies Specific recommendations (IB)</vt:lpstr>
      <vt:lpstr>Core Prevention Strategies Specific recommendations (IB)</vt:lpstr>
      <vt:lpstr>Core Prevention Strategies:  Specific recommendations (IB)</vt:lpstr>
      <vt:lpstr>Supplemental Prevention  Strategies: Examples</vt:lpstr>
      <vt:lpstr>Supplemental Prevention Strategies:  Alternatives to Indwelling Catheterization</vt:lpstr>
      <vt:lpstr>Supplemental Prevention Strategies:  Bladder Ultrasound Scanners</vt:lpstr>
      <vt:lpstr>Supplemental Prevention Strategies:  Antimicrobial/Antiseptic-Impregnated Urinary Catheters</vt:lpstr>
      <vt:lpstr>Supplemental Prevention Strategies:  Silver-Coated Catheters</vt:lpstr>
      <vt:lpstr>Supplemental Prevention Strategies:  Silver-Coated Catheters</vt:lpstr>
      <vt:lpstr>Summary of Prevention Measures*</vt:lpstr>
      <vt:lpstr>Strategies NOT recommended  for CAUTI prevention</vt:lpstr>
      <vt:lpstr>Measurement: Examples of  Process Measures</vt:lpstr>
      <vt:lpstr>Measurement: Recommended  Outcome Measures</vt:lpstr>
      <vt:lpstr>Measurement: Outcome  Use NHSN Device-associated Module</vt:lpstr>
      <vt:lpstr>Measurement Considerations</vt:lpstr>
      <vt:lpstr>Evaluation Considerations</vt:lpstr>
      <vt:lpstr>References/resources</vt:lpstr>
    </vt:vector>
  </TitlesOfParts>
  <Company>ITSO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CDC Recipient Reporting: Grants</dc:title>
  <dc:creator>zwx2</dc:creator>
  <cp:lastModifiedBy>Deborah Ragusa</cp:lastModifiedBy>
  <cp:revision>251</cp:revision>
  <dcterms:created xsi:type="dcterms:W3CDTF">2009-09-18T11:21:33Z</dcterms:created>
  <dcterms:modified xsi:type="dcterms:W3CDTF">2014-03-05T17:04:05Z</dcterms:modified>
</cp:coreProperties>
</file>