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theme/theme14.xml" ContentType="application/vnd.openxmlformats-officedocument.theme+xml"/>
  <Override PartName="/ppt/slideLayouts/slideLayout30.xml" ContentType="application/vnd.openxmlformats-officedocument.presentationml.slideLayout+xml"/>
  <Override PartName="/ppt/theme/theme15.xml" ContentType="application/vnd.openxmlformats-officedocument.theme+xml"/>
  <Override PartName="/ppt/slideLayouts/slideLayout31.xml" ContentType="application/vnd.openxmlformats-officedocument.presentationml.slideLayout+xml"/>
  <Override PartName="/ppt/theme/theme1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3" r:id="rId7"/>
    <p:sldMasterId id="2147483686" r:id="rId8"/>
    <p:sldMasterId id="2147483690" r:id="rId9"/>
    <p:sldMasterId id="2147483703" r:id="rId10"/>
    <p:sldMasterId id="2147483705" r:id="rId11"/>
    <p:sldMasterId id="2147483707" r:id="rId12"/>
    <p:sldMasterId id="2147483709" r:id="rId13"/>
    <p:sldMasterId id="2147483711" r:id="rId14"/>
    <p:sldMasterId id="2147483713" r:id="rId15"/>
    <p:sldMasterId id="2147483715" r:id="rId16"/>
    <p:sldMasterId id="2147483717" r:id="rId17"/>
    <p:sldMasterId id="2147483730" r:id="rId18"/>
    <p:sldMasterId id="2147483737" r:id="rId19"/>
  </p:sldMasterIdLst>
  <p:notesMasterIdLst>
    <p:notesMasterId r:id="rId57"/>
  </p:notesMasterIdLst>
  <p:sldIdLst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6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72" r:id="rId40"/>
    <p:sldId id="313" r:id="rId41"/>
    <p:sldId id="314" r:id="rId42"/>
    <p:sldId id="273" r:id="rId43"/>
    <p:sldId id="274" r:id="rId44"/>
    <p:sldId id="275" r:id="rId45"/>
    <p:sldId id="276" r:id="rId46"/>
    <p:sldId id="277" r:id="rId47"/>
    <p:sldId id="295" r:id="rId48"/>
    <p:sldId id="296" r:id="rId49"/>
    <p:sldId id="297" r:id="rId50"/>
    <p:sldId id="298" r:id="rId51"/>
    <p:sldId id="299" r:id="rId52"/>
    <p:sldId id="283" r:id="rId53"/>
    <p:sldId id="315" r:id="rId54"/>
    <p:sldId id="284" r:id="rId55"/>
    <p:sldId id="28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376" autoAdjust="0"/>
  </p:normalViewPr>
  <p:slideViewPr>
    <p:cSldViewPr>
      <p:cViewPr varScale="1">
        <p:scale>
          <a:sx n="92" d="100"/>
          <a:sy n="92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50BAD-7DC2-4FB3-B891-812412D2B05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1C0C9-4094-4757-B825-31436ABD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74054-A9CA-417D-A70B-B422B85AB3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1C0C9-4094-4757-B825-31436ABD4F0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8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US" altLang="en-US" smtClean="0"/>
          </a:p>
          <a:p>
            <a:pPr>
              <a:buFontTx/>
              <a:buChar char="-"/>
            </a:pPr>
            <a:endParaRPr lang="en-US" altLang="en-US" smtClean="0"/>
          </a:p>
          <a:p>
            <a:pPr>
              <a:buFontTx/>
              <a:buChar char="-"/>
            </a:pPr>
            <a:endParaRPr lang="en-US" altLang="en-US" smtClean="0"/>
          </a:p>
          <a:p>
            <a:pPr lvl="1">
              <a:buFontTx/>
              <a:buChar char="-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09A08-BA71-4E6D-8054-5015B13B17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B5C9A-D562-4455-9920-7467ECA3D985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41755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0" y="4274654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3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2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3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8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82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3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4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2819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0" y="5105400"/>
            <a:ext cx="4343400" cy="68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3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2819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0" y="5105400"/>
            <a:ext cx="4343400" cy="68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3124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6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685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22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90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18150"/>
            <a:ext cx="1295400" cy="365125"/>
          </a:xfrm>
        </p:spPr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fld id="{AE640F4D-F76D-4683-867F-4654B55E2104}" type="datetime1">
              <a:rPr lang="en-US"/>
              <a:pPr>
                <a:defRPr/>
              </a:pPr>
              <a:t>7/30/2014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5502275"/>
            <a:ext cx="2895600" cy="365125"/>
          </a:xfrm>
        </p:spPr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5486400"/>
            <a:ext cx="1066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FB1AE-14CA-4341-9D52-FF07D5F70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1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94350"/>
            <a:ext cx="1295400" cy="365125"/>
          </a:xfrm>
        </p:spPr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fld id="{405C9E93-736F-4156-B244-AD793A6F26E2}" type="datetime1">
              <a:rPr lang="en-US"/>
              <a:pPr>
                <a:defRPr/>
              </a:pPr>
              <a:t>7/30/2014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5578475"/>
            <a:ext cx="2895600" cy="365125"/>
          </a:xfrm>
        </p:spPr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5562600"/>
            <a:ext cx="1066800" cy="365125"/>
          </a:xfrm>
        </p:spPr>
        <p:txBody>
          <a:bodyPr/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3552B4E-192E-4F91-A5EB-85ECB8F5A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889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A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HAleav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7715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F10C-90D1-4D15-8C08-B654BAC17C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F8F6-3CEF-4286-87A6-478D83D1E0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35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A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 descr="CHAleav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7715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8467-1962-4902-BB15-96F816E7BE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1BE2-462D-4E27-BBDA-7250BFC8B8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9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A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 descr="CHAleav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7715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8467-1962-4902-BB15-96F816E7BE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1BE2-462D-4E27-BBDA-7250BFC8B8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1AF42-CA04-A141-91E3-FFFE3A00C55A}" type="datetime1">
              <a:rPr lang="en-US" smtClean="0"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DRAFT - For internal HHS review only,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7BD9-1453-4C14-BEB4-2C0C39781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3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A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 descr="CHAleav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7715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8467-1962-4902-BB15-96F816E7BE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1BE2-462D-4E27-BBDA-7250BFC8B8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0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rgbClr val="A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7" descr="CHAleav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7715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6FF8-CEAF-4E48-B5A9-4D159229B3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5591-EDD7-4FC2-9E94-637D730FCE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39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nima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24200" y="4800600"/>
            <a:ext cx="5486400" cy="430887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4200" y="3124200"/>
            <a:ext cx="5486400" cy="5232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23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77F6F-875A-4F66-8A97-CACB261F0FAD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63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ENER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704540"/>
            <a:ext cx="7772400" cy="457200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690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1FB6D-3E4A-4605-A327-4140495CED04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230832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30832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46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92966-0446-485E-9B37-6122FEF757C9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3656"/>
            <a:ext cx="4040188" cy="769441"/>
          </a:xfrm>
        </p:spPr>
        <p:txBody>
          <a:bodyPr anchor="b"/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3097"/>
            <a:ext cx="4040188" cy="206210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73656"/>
            <a:ext cx="4041775" cy="769441"/>
          </a:xfrm>
        </p:spPr>
        <p:txBody>
          <a:bodyPr anchor="b"/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3097"/>
            <a:ext cx="4041775" cy="206210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94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6DD2B-8824-4E80-BCEB-74F7BD153A3B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3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64E1A-D0D1-4C68-B7DB-5528E43F7630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706938" y="6535738"/>
            <a:ext cx="2316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</p:spTree>
    <p:extLst>
      <p:ext uri="{BB962C8B-B14F-4D97-AF65-F5344CB8AC3E}">
        <p14:creationId xmlns:p14="http://schemas.microsoft.com/office/powerpoint/2010/main" val="2494350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D39C9-D54E-4AAB-9C7B-5B5152FD1E78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1938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0777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1197864"/>
            <a:ext cx="3048000" cy="707886"/>
          </a:xfrm>
        </p:spPr>
        <p:txBody>
          <a:bodyPr/>
          <a:lstStyle>
            <a:lvl1pPr marL="0" indent="0">
              <a:buFontTx/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7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2819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0" y="5105400"/>
            <a:ext cx="4343400" cy="68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3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E1A39-8256-404C-B3EE-56C70D7B6B96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40481"/>
          </a:xfrm>
        </p:spPr>
        <p:txBody>
          <a:bodyPr rtlCol="0"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777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201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-8255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0D0FA-EE42-4F96-9FE3-C6D8EC8B559D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12200" y="6434138"/>
            <a:ext cx="431800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04545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 rot="5400000">
            <a:off x="-1024731" y="1820069"/>
            <a:ext cx="2316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0141" y="914400"/>
            <a:ext cx="1846659" cy="56388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-8255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F8CF9-3C24-47DA-AF3C-B3F3F7008A72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12200" y="6434138"/>
            <a:ext cx="431800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 rot="5400000">
            <a:off x="-1024731" y="1820069"/>
            <a:ext cx="2316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lnSpc>
                <a:spcPct val="100000"/>
              </a:lnSpc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0341" y="914400"/>
            <a:ext cx="1846659" cy="52117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20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80" y="2395728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CFF0130-000C-430F-A26A-C01AA0A44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8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 --no bann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E1141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AB2E-9148-4717-8C3B-9FA2E1D7E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9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 - no bann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4732826" y="1272736"/>
            <a:ext cx="3451412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C0035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5"/>
          </p:nvPr>
        </p:nvSpPr>
        <p:spPr>
          <a:xfrm>
            <a:off x="951932" y="1272736"/>
            <a:ext cx="3451412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E1141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C0035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4BE2D1-AB14-4B91-BBCB-5AC13ADC5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14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53CA-3A7E-4392-B8D3-8225D538A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91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65-01D2-46B0-9419-39A7C29AF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5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nima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24200" y="4800600"/>
            <a:ext cx="5486400" cy="430887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4200" y="3124200"/>
            <a:ext cx="5486400" cy="5232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80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C13EA-1846-4EA7-B080-035885D75C86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4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2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ENER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704540"/>
            <a:ext cx="7772400" cy="457200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458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BBF3E-9057-497E-B7DA-8B5CC371DABB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230832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30832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4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57431-0201-4DA7-8180-838C3663E0C2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3656"/>
            <a:ext cx="4040188" cy="769441"/>
          </a:xfrm>
        </p:spPr>
        <p:txBody>
          <a:bodyPr anchor="b"/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3097"/>
            <a:ext cx="4040188" cy="206210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73656"/>
            <a:ext cx="4041775" cy="769441"/>
          </a:xfrm>
        </p:spPr>
        <p:txBody>
          <a:bodyPr anchor="b"/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3097"/>
            <a:ext cx="4041775" cy="2062103"/>
          </a:xfrm>
        </p:spPr>
        <p:txBody>
          <a:bodyPr/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0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20BA6-7E58-4138-82EB-6D548E3D6504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02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72577-AEFA-4614-9A08-EC6BE445EFD7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706938" y="6535738"/>
            <a:ext cx="2316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</p:spTree>
    <p:extLst>
      <p:ext uri="{BB962C8B-B14F-4D97-AF65-F5344CB8AC3E}">
        <p14:creationId xmlns:p14="http://schemas.microsoft.com/office/powerpoint/2010/main" val="1599850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B9078-E2F7-49BF-9F64-DA0959122AEC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1938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0777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1197864"/>
            <a:ext cx="3048000" cy="707886"/>
          </a:xfrm>
        </p:spPr>
        <p:txBody>
          <a:bodyPr/>
          <a:lstStyle>
            <a:lvl1pPr marL="0" indent="0">
              <a:buFontTx/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56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C8EDF-E8EA-4B95-B3E6-FBC3F39C4704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519863" y="6604000"/>
            <a:ext cx="2314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40481"/>
          </a:xfrm>
        </p:spPr>
        <p:txBody>
          <a:bodyPr rtlCol="0"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0777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089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-8255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B50D0-2345-49B0-BD8D-37FE08510470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12200" y="6434138"/>
            <a:ext cx="431800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04545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 rot="5400000">
            <a:off x="-1024731" y="1820069"/>
            <a:ext cx="2316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0141" y="914400"/>
            <a:ext cx="1846659" cy="56388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49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-82550" y="66294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9353A-86A4-46FA-AA04-E9316C367500}" type="slidenum">
              <a:rPr lang="en-US" sz="800" smtClean="0">
                <a:solidFill>
                  <a:srgbClr val="404545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800" dirty="0" smtClean="0">
                <a:solidFill>
                  <a:srgbClr val="404545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12200" y="6434138"/>
            <a:ext cx="431800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 rot="5400000">
            <a:off x="-1024731" y="1820069"/>
            <a:ext cx="2316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404545"/>
                </a:solidFill>
                <a:cs typeface="Arial" pitchFamily="34" charset="0"/>
              </a:rPr>
              <a:t>PROPRIETARY &amp; CONFIDENTIAL – © 2012 PREMIER INC.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lnSpc>
                <a:spcPct val="100000"/>
              </a:lnSpc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0341" y="914400"/>
            <a:ext cx="1846659" cy="52117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5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2100" y="65690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900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042017"/>
            <a:ext cx="7772400" cy="10318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07243"/>
            <a:ext cx="6400800" cy="369332"/>
          </a:xfr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2819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0" y="5105400"/>
            <a:ext cx="4343400" cy="68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4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2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5047-F8D2-47FF-8CF2-F4B3D2F26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62D2-39D8-476D-9A5B-463AF8E81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2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9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8350" y="26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06C22-AA73-41A1-AE07-C6B9FF166187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00788"/>
            <a:ext cx="9144000" cy="55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8350" y="28575"/>
            <a:ext cx="73977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8" descr="4a_blue-green_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1338" y="6492875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2E024-53D5-4B2D-9702-BA44913F3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6950" y="1327150"/>
            <a:ext cx="736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42950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9" descr="MPRlogo_2c_for_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6188"/>
            <a:ext cx="14938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"/>
          <p:cNvGrpSpPr>
            <a:grpSpLocks noChangeAspect="1"/>
          </p:cNvGrpSpPr>
          <p:nvPr userDrawn="1"/>
        </p:nvGrpSpPr>
        <p:grpSpPr bwMode="auto">
          <a:xfrm>
            <a:off x="171450" y="6345238"/>
            <a:ext cx="1436688" cy="512762"/>
            <a:chOff x="0" y="0"/>
            <a:chExt cx="2400" cy="855"/>
          </a:xfrm>
        </p:grpSpPr>
        <p:sp>
          <p:nvSpPr>
            <p:cNvPr id="103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400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Freeform 34"/>
            <p:cNvSpPr>
              <a:spLocks/>
            </p:cNvSpPr>
            <p:nvPr/>
          </p:nvSpPr>
          <p:spPr bwMode="auto">
            <a:xfrm>
              <a:off x="85" y="0"/>
              <a:ext cx="1419" cy="241"/>
            </a:xfrm>
            <a:custGeom>
              <a:avLst/>
              <a:gdLst>
                <a:gd name="T0" fmla="*/ 1417 w 1417"/>
                <a:gd name="T1" fmla="*/ 240 h 240"/>
                <a:gd name="T2" fmla="*/ 1260 w 1417"/>
                <a:gd name="T3" fmla="*/ 240 h 240"/>
                <a:gd name="T4" fmla="*/ 1260 w 1417"/>
                <a:gd name="T5" fmla="*/ 240 h 240"/>
                <a:gd name="T6" fmla="*/ 1240 w 1417"/>
                <a:gd name="T7" fmla="*/ 225 h 240"/>
                <a:gd name="T8" fmla="*/ 1180 w 1417"/>
                <a:gd name="T9" fmla="*/ 190 h 240"/>
                <a:gd name="T10" fmla="*/ 1079 w 1417"/>
                <a:gd name="T11" fmla="*/ 145 h 240"/>
                <a:gd name="T12" fmla="*/ 1018 w 1417"/>
                <a:gd name="T13" fmla="*/ 120 h 240"/>
                <a:gd name="T14" fmla="*/ 943 w 1417"/>
                <a:gd name="T15" fmla="*/ 95 h 240"/>
                <a:gd name="T16" fmla="*/ 857 w 1417"/>
                <a:gd name="T17" fmla="*/ 75 h 240"/>
                <a:gd name="T18" fmla="*/ 766 w 1417"/>
                <a:gd name="T19" fmla="*/ 55 h 240"/>
                <a:gd name="T20" fmla="*/ 660 w 1417"/>
                <a:gd name="T21" fmla="*/ 40 h 240"/>
                <a:gd name="T22" fmla="*/ 549 w 1417"/>
                <a:gd name="T23" fmla="*/ 30 h 240"/>
                <a:gd name="T24" fmla="*/ 423 w 1417"/>
                <a:gd name="T25" fmla="*/ 25 h 240"/>
                <a:gd name="T26" fmla="*/ 292 w 1417"/>
                <a:gd name="T27" fmla="*/ 30 h 240"/>
                <a:gd name="T28" fmla="*/ 151 w 1417"/>
                <a:gd name="T29" fmla="*/ 45 h 240"/>
                <a:gd name="T30" fmla="*/ 0 w 1417"/>
                <a:gd name="T31" fmla="*/ 70 h 240"/>
                <a:gd name="T32" fmla="*/ 0 w 1417"/>
                <a:gd name="T33" fmla="*/ 70 h 240"/>
                <a:gd name="T34" fmla="*/ 171 w 1417"/>
                <a:gd name="T35" fmla="*/ 35 h 240"/>
                <a:gd name="T36" fmla="*/ 332 w 1417"/>
                <a:gd name="T37" fmla="*/ 10 h 240"/>
                <a:gd name="T38" fmla="*/ 484 w 1417"/>
                <a:gd name="T39" fmla="*/ 0 h 240"/>
                <a:gd name="T40" fmla="*/ 620 w 1417"/>
                <a:gd name="T41" fmla="*/ 0 h 240"/>
                <a:gd name="T42" fmla="*/ 751 w 1417"/>
                <a:gd name="T43" fmla="*/ 10 h 240"/>
                <a:gd name="T44" fmla="*/ 867 w 1417"/>
                <a:gd name="T45" fmla="*/ 25 h 240"/>
                <a:gd name="T46" fmla="*/ 968 w 1417"/>
                <a:gd name="T47" fmla="*/ 45 h 240"/>
                <a:gd name="T48" fmla="*/ 1064 w 1417"/>
                <a:gd name="T49" fmla="*/ 70 h 240"/>
                <a:gd name="T50" fmla="*/ 1149 w 1417"/>
                <a:gd name="T51" fmla="*/ 100 h 240"/>
                <a:gd name="T52" fmla="*/ 1220 w 1417"/>
                <a:gd name="T53" fmla="*/ 130 h 240"/>
                <a:gd name="T54" fmla="*/ 1280 w 1417"/>
                <a:gd name="T55" fmla="*/ 155 h 240"/>
                <a:gd name="T56" fmla="*/ 1331 w 1417"/>
                <a:gd name="T57" fmla="*/ 185 h 240"/>
                <a:gd name="T58" fmla="*/ 1396 w 1417"/>
                <a:gd name="T59" fmla="*/ 225 h 240"/>
                <a:gd name="T60" fmla="*/ 1417 w 1417"/>
                <a:gd name="T61" fmla="*/ 240 h 240"/>
                <a:gd name="T62" fmla="*/ 1417 w 1417"/>
                <a:gd name="T63" fmla="*/ 240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7" h="240">
                  <a:moveTo>
                    <a:pt x="1417" y="240"/>
                  </a:moveTo>
                  <a:lnTo>
                    <a:pt x="1260" y="240"/>
                  </a:lnTo>
                  <a:lnTo>
                    <a:pt x="1240" y="225"/>
                  </a:lnTo>
                  <a:lnTo>
                    <a:pt x="1180" y="190"/>
                  </a:lnTo>
                  <a:lnTo>
                    <a:pt x="1079" y="145"/>
                  </a:lnTo>
                  <a:lnTo>
                    <a:pt x="1018" y="120"/>
                  </a:lnTo>
                  <a:lnTo>
                    <a:pt x="943" y="95"/>
                  </a:lnTo>
                  <a:lnTo>
                    <a:pt x="857" y="75"/>
                  </a:lnTo>
                  <a:lnTo>
                    <a:pt x="766" y="55"/>
                  </a:lnTo>
                  <a:lnTo>
                    <a:pt x="660" y="40"/>
                  </a:lnTo>
                  <a:lnTo>
                    <a:pt x="549" y="30"/>
                  </a:lnTo>
                  <a:lnTo>
                    <a:pt x="423" y="25"/>
                  </a:lnTo>
                  <a:lnTo>
                    <a:pt x="292" y="30"/>
                  </a:lnTo>
                  <a:lnTo>
                    <a:pt x="151" y="45"/>
                  </a:lnTo>
                  <a:lnTo>
                    <a:pt x="0" y="70"/>
                  </a:lnTo>
                  <a:lnTo>
                    <a:pt x="171" y="35"/>
                  </a:lnTo>
                  <a:lnTo>
                    <a:pt x="332" y="10"/>
                  </a:lnTo>
                  <a:lnTo>
                    <a:pt x="484" y="0"/>
                  </a:lnTo>
                  <a:lnTo>
                    <a:pt x="620" y="0"/>
                  </a:lnTo>
                  <a:lnTo>
                    <a:pt x="751" y="10"/>
                  </a:lnTo>
                  <a:lnTo>
                    <a:pt x="867" y="25"/>
                  </a:lnTo>
                  <a:lnTo>
                    <a:pt x="968" y="45"/>
                  </a:lnTo>
                  <a:lnTo>
                    <a:pt x="1064" y="70"/>
                  </a:lnTo>
                  <a:lnTo>
                    <a:pt x="1149" y="100"/>
                  </a:lnTo>
                  <a:lnTo>
                    <a:pt x="1220" y="130"/>
                  </a:lnTo>
                  <a:lnTo>
                    <a:pt x="1280" y="155"/>
                  </a:lnTo>
                  <a:lnTo>
                    <a:pt x="1331" y="185"/>
                  </a:lnTo>
                  <a:lnTo>
                    <a:pt x="1396" y="225"/>
                  </a:lnTo>
                  <a:lnTo>
                    <a:pt x="1417" y="24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" name="Freeform 33"/>
            <p:cNvSpPr>
              <a:spLocks/>
            </p:cNvSpPr>
            <p:nvPr/>
          </p:nvSpPr>
          <p:spPr bwMode="auto">
            <a:xfrm>
              <a:off x="11" y="614"/>
              <a:ext cx="1467" cy="241"/>
            </a:xfrm>
            <a:custGeom>
              <a:avLst/>
              <a:gdLst>
                <a:gd name="T0" fmla="*/ 0 w 1467"/>
                <a:gd name="T1" fmla="*/ 0 h 240"/>
                <a:gd name="T2" fmla="*/ 161 w 1467"/>
                <a:gd name="T3" fmla="*/ 0 h 240"/>
                <a:gd name="T4" fmla="*/ 161 w 1467"/>
                <a:gd name="T5" fmla="*/ 0 h 240"/>
                <a:gd name="T6" fmla="*/ 182 w 1467"/>
                <a:gd name="T7" fmla="*/ 15 h 240"/>
                <a:gd name="T8" fmla="*/ 242 w 1467"/>
                <a:gd name="T9" fmla="*/ 50 h 240"/>
                <a:gd name="T10" fmla="*/ 343 w 1467"/>
                <a:gd name="T11" fmla="*/ 95 h 240"/>
                <a:gd name="T12" fmla="*/ 414 w 1467"/>
                <a:gd name="T13" fmla="*/ 120 h 240"/>
                <a:gd name="T14" fmla="*/ 489 w 1467"/>
                <a:gd name="T15" fmla="*/ 145 h 240"/>
                <a:gd name="T16" fmla="*/ 575 w 1467"/>
                <a:gd name="T17" fmla="*/ 165 h 240"/>
                <a:gd name="T18" fmla="*/ 671 w 1467"/>
                <a:gd name="T19" fmla="*/ 185 h 240"/>
                <a:gd name="T20" fmla="*/ 782 w 1467"/>
                <a:gd name="T21" fmla="*/ 200 h 240"/>
                <a:gd name="T22" fmla="*/ 898 w 1467"/>
                <a:gd name="T23" fmla="*/ 210 h 240"/>
                <a:gd name="T24" fmla="*/ 1024 w 1467"/>
                <a:gd name="T25" fmla="*/ 215 h 240"/>
                <a:gd name="T26" fmla="*/ 1160 w 1467"/>
                <a:gd name="T27" fmla="*/ 210 h 240"/>
                <a:gd name="T28" fmla="*/ 1306 w 1467"/>
                <a:gd name="T29" fmla="*/ 195 h 240"/>
                <a:gd name="T30" fmla="*/ 1467 w 1467"/>
                <a:gd name="T31" fmla="*/ 175 h 240"/>
                <a:gd name="T32" fmla="*/ 1467 w 1467"/>
                <a:gd name="T33" fmla="*/ 175 h 240"/>
                <a:gd name="T34" fmla="*/ 1286 w 1467"/>
                <a:gd name="T35" fmla="*/ 210 h 240"/>
                <a:gd name="T36" fmla="*/ 1119 w 1467"/>
                <a:gd name="T37" fmla="*/ 230 h 240"/>
                <a:gd name="T38" fmla="*/ 963 w 1467"/>
                <a:gd name="T39" fmla="*/ 240 h 240"/>
                <a:gd name="T40" fmla="*/ 822 w 1467"/>
                <a:gd name="T41" fmla="*/ 240 h 240"/>
                <a:gd name="T42" fmla="*/ 691 w 1467"/>
                <a:gd name="T43" fmla="*/ 230 h 240"/>
                <a:gd name="T44" fmla="*/ 570 w 1467"/>
                <a:gd name="T45" fmla="*/ 215 h 240"/>
                <a:gd name="T46" fmla="*/ 459 w 1467"/>
                <a:gd name="T47" fmla="*/ 195 h 240"/>
                <a:gd name="T48" fmla="*/ 363 w 1467"/>
                <a:gd name="T49" fmla="*/ 170 h 240"/>
                <a:gd name="T50" fmla="*/ 277 w 1467"/>
                <a:gd name="T51" fmla="*/ 145 h 240"/>
                <a:gd name="T52" fmla="*/ 202 w 1467"/>
                <a:gd name="T53" fmla="*/ 115 h 240"/>
                <a:gd name="T54" fmla="*/ 141 w 1467"/>
                <a:gd name="T55" fmla="*/ 85 h 240"/>
                <a:gd name="T56" fmla="*/ 91 w 1467"/>
                <a:gd name="T57" fmla="*/ 60 h 240"/>
                <a:gd name="T58" fmla="*/ 20 w 1467"/>
                <a:gd name="T59" fmla="*/ 15 h 240"/>
                <a:gd name="T60" fmla="*/ 0 w 1467"/>
                <a:gd name="T61" fmla="*/ 0 h 240"/>
                <a:gd name="T62" fmla="*/ 0 w 1467"/>
                <a:gd name="T63" fmla="*/ 0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7" h="240">
                  <a:moveTo>
                    <a:pt x="0" y="0"/>
                  </a:moveTo>
                  <a:lnTo>
                    <a:pt x="161" y="0"/>
                  </a:lnTo>
                  <a:lnTo>
                    <a:pt x="182" y="15"/>
                  </a:lnTo>
                  <a:lnTo>
                    <a:pt x="242" y="50"/>
                  </a:lnTo>
                  <a:lnTo>
                    <a:pt x="343" y="95"/>
                  </a:lnTo>
                  <a:lnTo>
                    <a:pt x="414" y="120"/>
                  </a:lnTo>
                  <a:lnTo>
                    <a:pt x="489" y="145"/>
                  </a:lnTo>
                  <a:lnTo>
                    <a:pt x="575" y="165"/>
                  </a:lnTo>
                  <a:lnTo>
                    <a:pt x="671" y="185"/>
                  </a:lnTo>
                  <a:lnTo>
                    <a:pt x="782" y="200"/>
                  </a:lnTo>
                  <a:lnTo>
                    <a:pt x="898" y="210"/>
                  </a:lnTo>
                  <a:lnTo>
                    <a:pt x="1024" y="215"/>
                  </a:lnTo>
                  <a:lnTo>
                    <a:pt x="1160" y="210"/>
                  </a:lnTo>
                  <a:lnTo>
                    <a:pt x="1306" y="195"/>
                  </a:lnTo>
                  <a:lnTo>
                    <a:pt x="1467" y="175"/>
                  </a:lnTo>
                  <a:lnTo>
                    <a:pt x="1286" y="210"/>
                  </a:lnTo>
                  <a:lnTo>
                    <a:pt x="1119" y="230"/>
                  </a:lnTo>
                  <a:lnTo>
                    <a:pt x="963" y="240"/>
                  </a:lnTo>
                  <a:lnTo>
                    <a:pt x="822" y="240"/>
                  </a:lnTo>
                  <a:lnTo>
                    <a:pt x="691" y="230"/>
                  </a:lnTo>
                  <a:lnTo>
                    <a:pt x="570" y="215"/>
                  </a:lnTo>
                  <a:lnTo>
                    <a:pt x="459" y="195"/>
                  </a:lnTo>
                  <a:lnTo>
                    <a:pt x="363" y="170"/>
                  </a:lnTo>
                  <a:lnTo>
                    <a:pt x="277" y="145"/>
                  </a:lnTo>
                  <a:lnTo>
                    <a:pt x="202" y="115"/>
                  </a:lnTo>
                  <a:lnTo>
                    <a:pt x="141" y="85"/>
                  </a:lnTo>
                  <a:lnTo>
                    <a:pt x="91" y="60"/>
                  </a:lnTo>
                  <a:lnTo>
                    <a:pt x="2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Freeform 32"/>
            <p:cNvSpPr>
              <a:spLocks/>
            </p:cNvSpPr>
            <p:nvPr/>
          </p:nvSpPr>
          <p:spPr bwMode="auto">
            <a:xfrm>
              <a:off x="0" y="286"/>
              <a:ext cx="414" cy="299"/>
            </a:xfrm>
            <a:custGeom>
              <a:avLst/>
              <a:gdLst>
                <a:gd name="T0" fmla="*/ 76 w 413"/>
                <a:gd name="T1" fmla="*/ 0 h 300"/>
                <a:gd name="T2" fmla="*/ 192 w 413"/>
                <a:gd name="T3" fmla="*/ 0 h 300"/>
                <a:gd name="T4" fmla="*/ 166 w 413"/>
                <a:gd name="T5" fmla="*/ 105 h 300"/>
                <a:gd name="T6" fmla="*/ 272 w 413"/>
                <a:gd name="T7" fmla="*/ 105 h 300"/>
                <a:gd name="T8" fmla="*/ 297 w 413"/>
                <a:gd name="T9" fmla="*/ 0 h 300"/>
                <a:gd name="T10" fmla="*/ 413 w 413"/>
                <a:gd name="T11" fmla="*/ 0 h 300"/>
                <a:gd name="T12" fmla="*/ 338 w 413"/>
                <a:gd name="T13" fmla="*/ 300 h 300"/>
                <a:gd name="T14" fmla="*/ 222 w 413"/>
                <a:gd name="T15" fmla="*/ 300 h 300"/>
                <a:gd name="T16" fmla="*/ 252 w 413"/>
                <a:gd name="T17" fmla="*/ 180 h 300"/>
                <a:gd name="T18" fmla="*/ 146 w 413"/>
                <a:gd name="T19" fmla="*/ 180 h 300"/>
                <a:gd name="T20" fmla="*/ 116 w 413"/>
                <a:gd name="T21" fmla="*/ 300 h 300"/>
                <a:gd name="T22" fmla="*/ 0 w 413"/>
                <a:gd name="T23" fmla="*/ 300 h 300"/>
                <a:gd name="T24" fmla="*/ 76 w 413"/>
                <a:gd name="T25" fmla="*/ 0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3" h="300">
                  <a:moveTo>
                    <a:pt x="76" y="0"/>
                  </a:moveTo>
                  <a:lnTo>
                    <a:pt x="192" y="0"/>
                  </a:lnTo>
                  <a:lnTo>
                    <a:pt x="166" y="105"/>
                  </a:lnTo>
                  <a:lnTo>
                    <a:pt x="272" y="105"/>
                  </a:lnTo>
                  <a:lnTo>
                    <a:pt x="297" y="0"/>
                  </a:lnTo>
                  <a:lnTo>
                    <a:pt x="413" y="0"/>
                  </a:lnTo>
                  <a:lnTo>
                    <a:pt x="338" y="300"/>
                  </a:lnTo>
                  <a:lnTo>
                    <a:pt x="222" y="300"/>
                  </a:lnTo>
                  <a:lnTo>
                    <a:pt x="252" y="180"/>
                  </a:lnTo>
                  <a:lnTo>
                    <a:pt x="146" y="180"/>
                  </a:lnTo>
                  <a:lnTo>
                    <a:pt x="116" y="300"/>
                  </a:lnTo>
                  <a:lnTo>
                    <a:pt x="0" y="30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408" y="281"/>
              <a:ext cx="342" cy="310"/>
            </a:xfrm>
            <a:custGeom>
              <a:avLst/>
              <a:gdLst>
                <a:gd name="T0" fmla="*/ 237 w 343"/>
                <a:gd name="T1" fmla="*/ 95 h 310"/>
                <a:gd name="T2" fmla="*/ 227 w 343"/>
                <a:gd name="T3" fmla="*/ 70 h 310"/>
                <a:gd name="T4" fmla="*/ 212 w 343"/>
                <a:gd name="T5" fmla="*/ 65 h 310"/>
                <a:gd name="T6" fmla="*/ 192 w 343"/>
                <a:gd name="T7" fmla="*/ 65 h 310"/>
                <a:gd name="T8" fmla="*/ 162 w 343"/>
                <a:gd name="T9" fmla="*/ 70 h 310"/>
                <a:gd name="T10" fmla="*/ 147 w 343"/>
                <a:gd name="T11" fmla="*/ 90 h 310"/>
                <a:gd name="T12" fmla="*/ 152 w 343"/>
                <a:gd name="T13" fmla="*/ 95 h 310"/>
                <a:gd name="T14" fmla="*/ 182 w 343"/>
                <a:gd name="T15" fmla="*/ 110 h 310"/>
                <a:gd name="T16" fmla="*/ 242 w 343"/>
                <a:gd name="T17" fmla="*/ 125 h 310"/>
                <a:gd name="T18" fmla="*/ 308 w 343"/>
                <a:gd name="T19" fmla="*/ 160 h 310"/>
                <a:gd name="T20" fmla="*/ 328 w 343"/>
                <a:gd name="T21" fmla="*/ 205 h 310"/>
                <a:gd name="T22" fmla="*/ 323 w 343"/>
                <a:gd name="T23" fmla="*/ 230 h 310"/>
                <a:gd name="T24" fmla="*/ 293 w 343"/>
                <a:gd name="T25" fmla="*/ 270 h 310"/>
                <a:gd name="T26" fmla="*/ 247 w 343"/>
                <a:gd name="T27" fmla="*/ 295 h 310"/>
                <a:gd name="T28" fmla="*/ 187 w 343"/>
                <a:gd name="T29" fmla="*/ 310 h 310"/>
                <a:gd name="T30" fmla="*/ 157 w 343"/>
                <a:gd name="T31" fmla="*/ 310 h 310"/>
                <a:gd name="T32" fmla="*/ 96 w 343"/>
                <a:gd name="T33" fmla="*/ 305 h 310"/>
                <a:gd name="T34" fmla="*/ 46 w 343"/>
                <a:gd name="T35" fmla="*/ 285 h 310"/>
                <a:gd name="T36" fmla="*/ 10 w 343"/>
                <a:gd name="T37" fmla="*/ 250 h 310"/>
                <a:gd name="T38" fmla="*/ 0 w 343"/>
                <a:gd name="T39" fmla="*/ 205 h 310"/>
                <a:gd name="T40" fmla="*/ 111 w 343"/>
                <a:gd name="T41" fmla="*/ 205 h 310"/>
                <a:gd name="T42" fmla="*/ 126 w 343"/>
                <a:gd name="T43" fmla="*/ 235 h 310"/>
                <a:gd name="T44" fmla="*/ 142 w 343"/>
                <a:gd name="T45" fmla="*/ 245 h 310"/>
                <a:gd name="T46" fmla="*/ 167 w 343"/>
                <a:gd name="T47" fmla="*/ 245 h 310"/>
                <a:gd name="T48" fmla="*/ 202 w 343"/>
                <a:gd name="T49" fmla="*/ 240 h 310"/>
                <a:gd name="T50" fmla="*/ 217 w 343"/>
                <a:gd name="T51" fmla="*/ 215 h 310"/>
                <a:gd name="T52" fmla="*/ 217 w 343"/>
                <a:gd name="T53" fmla="*/ 210 h 310"/>
                <a:gd name="T54" fmla="*/ 192 w 343"/>
                <a:gd name="T55" fmla="*/ 195 h 310"/>
                <a:gd name="T56" fmla="*/ 126 w 343"/>
                <a:gd name="T57" fmla="*/ 180 h 310"/>
                <a:gd name="T58" fmla="*/ 66 w 343"/>
                <a:gd name="T59" fmla="*/ 150 h 310"/>
                <a:gd name="T60" fmla="*/ 46 w 343"/>
                <a:gd name="T61" fmla="*/ 130 h 310"/>
                <a:gd name="T62" fmla="*/ 41 w 343"/>
                <a:gd name="T63" fmla="*/ 95 h 310"/>
                <a:gd name="T64" fmla="*/ 41 w 343"/>
                <a:gd name="T65" fmla="*/ 75 h 310"/>
                <a:gd name="T66" fmla="*/ 66 w 343"/>
                <a:gd name="T67" fmla="*/ 35 h 310"/>
                <a:gd name="T68" fmla="*/ 111 w 343"/>
                <a:gd name="T69" fmla="*/ 15 h 310"/>
                <a:gd name="T70" fmla="*/ 167 w 343"/>
                <a:gd name="T71" fmla="*/ 0 h 310"/>
                <a:gd name="T72" fmla="*/ 197 w 343"/>
                <a:gd name="T73" fmla="*/ 0 h 310"/>
                <a:gd name="T74" fmla="*/ 278 w 343"/>
                <a:gd name="T75" fmla="*/ 10 h 310"/>
                <a:gd name="T76" fmla="*/ 318 w 343"/>
                <a:gd name="T77" fmla="*/ 35 h 310"/>
                <a:gd name="T78" fmla="*/ 343 w 343"/>
                <a:gd name="T79" fmla="*/ 70 h 310"/>
                <a:gd name="T80" fmla="*/ 237 w 343"/>
                <a:gd name="T81" fmla="*/ 95 h 3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3" h="310">
                  <a:moveTo>
                    <a:pt x="237" y="95"/>
                  </a:moveTo>
                  <a:lnTo>
                    <a:pt x="237" y="95"/>
                  </a:lnTo>
                  <a:lnTo>
                    <a:pt x="237" y="80"/>
                  </a:lnTo>
                  <a:lnTo>
                    <a:pt x="227" y="70"/>
                  </a:lnTo>
                  <a:lnTo>
                    <a:pt x="212" y="65"/>
                  </a:lnTo>
                  <a:lnTo>
                    <a:pt x="192" y="65"/>
                  </a:lnTo>
                  <a:lnTo>
                    <a:pt x="177" y="65"/>
                  </a:lnTo>
                  <a:lnTo>
                    <a:pt x="162" y="70"/>
                  </a:lnTo>
                  <a:lnTo>
                    <a:pt x="152" y="75"/>
                  </a:lnTo>
                  <a:lnTo>
                    <a:pt x="147" y="90"/>
                  </a:lnTo>
                  <a:lnTo>
                    <a:pt x="152" y="95"/>
                  </a:lnTo>
                  <a:lnTo>
                    <a:pt x="157" y="105"/>
                  </a:lnTo>
                  <a:lnTo>
                    <a:pt x="182" y="110"/>
                  </a:lnTo>
                  <a:lnTo>
                    <a:pt x="242" y="125"/>
                  </a:lnTo>
                  <a:lnTo>
                    <a:pt x="283" y="140"/>
                  </a:lnTo>
                  <a:lnTo>
                    <a:pt x="308" y="160"/>
                  </a:lnTo>
                  <a:lnTo>
                    <a:pt x="323" y="180"/>
                  </a:lnTo>
                  <a:lnTo>
                    <a:pt x="328" y="205"/>
                  </a:lnTo>
                  <a:lnTo>
                    <a:pt x="323" y="230"/>
                  </a:lnTo>
                  <a:lnTo>
                    <a:pt x="313" y="250"/>
                  </a:lnTo>
                  <a:lnTo>
                    <a:pt x="293" y="270"/>
                  </a:lnTo>
                  <a:lnTo>
                    <a:pt x="273" y="285"/>
                  </a:lnTo>
                  <a:lnTo>
                    <a:pt x="247" y="295"/>
                  </a:lnTo>
                  <a:lnTo>
                    <a:pt x="217" y="305"/>
                  </a:lnTo>
                  <a:lnTo>
                    <a:pt x="187" y="310"/>
                  </a:lnTo>
                  <a:lnTo>
                    <a:pt x="157" y="310"/>
                  </a:lnTo>
                  <a:lnTo>
                    <a:pt x="126" y="310"/>
                  </a:lnTo>
                  <a:lnTo>
                    <a:pt x="96" y="305"/>
                  </a:lnTo>
                  <a:lnTo>
                    <a:pt x="71" y="295"/>
                  </a:lnTo>
                  <a:lnTo>
                    <a:pt x="46" y="285"/>
                  </a:lnTo>
                  <a:lnTo>
                    <a:pt x="26" y="270"/>
                  </a:lnTo>
                  <a:lnTo>
                    <a:pt x="10" y="250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111" y="205"/>
                  </a:lnTo>
                  <a:lnTo>
                    <a:pt x="116" y="225"/>
                  </a:lnTo>
                  <a:lnTo>
                    <a:pt x="126" y="235"/>
                  </a:lnTo>
                  <a:lnTo>
                    <a:pt x="142" y="245"/>
                  </a:lnTo>
                  <a:lnTo>
                    <a:pt x="167" y="245"/>
                  </a:lnTo>
                  <a:lnTo>
                    <a:pt x="187" y="245"/>
                  </a:lnTo>
                  <a:lnTo>
                    <a:pt x="202" y="240"/>
                  </a:lnTo>
                  <a:lnTo>
                    <a:pt x="212" y="230"/>
                  </a:lnTo>
                  <a:lnTo>
                    <a:pt x="217" y="215"/>
                  </a:lnTo>
                  <a:lnTo>
                    <a:pt x="217" y="210"/>
                  </a:lnTo>
                  <a:lnTo>
                    <a:pt x="212" y="205"/>
                  </a:lnTo>
                  <a:lnTo>
                    <a:pt x="192" y="195"/>
                  </a:lnTo>
                  <a:lnTo>
                    <a:pt x="126" y="180"/>
                  </a:lnTo>
                  <a:lnTo>
                    <a:pt x="96" y="165"/>
                  </a:lnTo>
                  <a:lnTo>
                    <a:pt x="66" y="150"/>
                  </a:lnTo>
                  <a:lnTo>
                    <a:pt x="56" y="140"/>
                  </a:lnTo>
                  <a:lnTo>
                    <a:pt x="46" y="130"/>
                  </a:lnTo>
                  <a:lnTo>
                    <a:pt x="41" y="115"/>
                  </a:lnTo>
                  <a:lnTo>
                    <a:pt x="41" y="95"/>
                  </a:lnTo>
                  <a:lnTo>
                    <a:pt x="41" y="75"/>
                  </a:lnTo>
                  <a:lnTo>
                    <a:pt x="51" y="55"/>
                  </a:lnTo>
                  <a:lnTo>
                    <a:pt x="66" y="35"/>
                  </a:lnTo>
                  <a:lnTo>
                    <a:pt x="86" y="25"/>
                  </a:lnTo>
                  <a:lnTo>
                    <a:pt x="111" y="15"/>
                  </a:lnTo>
                  <a:lnTo>
                    <a:pt x="142" y="5"/>
                  </a:lnTo>
                  <a:lnTo>
                    <a:pt x="167" y="0"/>
                  </a:lnTo>
                  <a:lnTo>
                    <a:pt x="197" y="0"/>
                  </a:lnTo>
                  <a:lnTo>
                    <a:pt x="253" y="5"/>
                  </a:lnTo>
                  <a:lnTo>
                    <a:pt x="278" y="10"/>
                  </a:lnTo>
                  <a:lnTo>
                    <a:pt x="303" y="20"/>
                  </a:lnTo>
                  <a:lnTo>
                    <a:pt x="318" y="35"/>
                  </a:lnTo>
                  <a:lnTo>
                    <a:pt x="333" y="50"/>
                  </a:lnTo>
                  <a:lnTo>
                    <a:pt x="343" y="70"/>
                  </a:lnTo>
                  <a:lnTo>
                    <a:pt x="343" y="95"/>
                  </a:lnTo>
                  <a:lnTo>
                    <a:pt x="237" y="9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9" name="Freeform 30"/>
            <p:cNvSpPr>
              <a:spLocks noEditPoints="1"/>
            </p:cNvSpPr>
            <p:nvPr/>
          </p:nvSpPr>
          <p:spPr bwMode="auto">
            <a:xfrm>
              <a:off x="737" y="286"/>
              <a:ext cx="387" cy="299"/>
            </a:xfrm>
            <a:custGeom>
              <a:avLst/>
              <a:gdLst>
                <a:gd name="T0" fmla="*/ 217 w 388"/>
                <a:gd name="T1" fmla="*/ 0 h 300"/>
                <a:gd name="T2" fmla="*/ 333 w 388"/>
                <a:gd name="T3" fmla="*/ 0 h 300"/>
                <a:gd name="T4" fmla="*/ 388 w 388"/>
                <a:gd name="T5" fmla="*/ 300 h 300"/>
                <a:gd name="T6" fmla="*/ 277 w 388"/>
                <a:gd name="T7" fmla="*/ 300 h 300"/>
                <a:gd name="T8" fmla="*/ 267 w 388"/>
                <a:gd name="T9" fmla="*/ 255 h 300"/>
                <a:gd name="T10" fmla="*/ 146 w 388"/>
                <a:gd name="T11" fmla="*/ 255 h 300"/>
                <a:gd name="T12" fmla="*/ 121 w 388"/>
                <a:gd name="T13" fmla="*/ 300 h 300"/>
                <a:gd name="T14" fmla="*/ 0 w 388"/>
                <a:gd name="T15" fmla="*/ 300 h 300"/>
                <a:gd name="T16" fmla="*/ 217 w 388"/>
                <a:gd name="T17" fmla="*/ 0 h 300"/>
                <a:gd name="T18" fmla="*/ 192 w 388"/>
                <a:gd name="T19" fmla="*/ 190 h 300"/>
                <a:gd name="T20" fmla="*/ 262 w 388"/>
                <a:gd name="T21" fmla="*/ 190 h 300"/>
                <a:gd name="T22" fmla="*/ 247 w 388"/>
                <a:gd name="T23" fmla="*/ 105 h 300"/>
                <a:gd name="T24" fmla="*/ 247 w 388"/>
                <a:gd name="T25" fmla="*/ 105 h 300"/>
                <a:gd name="T26" fmla="*/ 192 w 388"/>
                <a:gd name="T27" fmla="*/ 190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300">
                  <a:moveTo>
                    <a:pt x="217" y="0"/>
                  </a:moveTo>
                  <a:lnTo>
                    <a:pt x="333" y="0"/>
                  </a:lnTo>
                  <a:lnTo>
                    <a:pt x="388" y="300"/>
                  </a:lnTo>
                  <a:lnTo>
                    <a:pt x="277" y="300"/>
                  </a:lnTo>
                  <a:lnTo>
                    <a:pt x="267" y="255"/>
                  </a:lnTo>
                  <a:lnTo>
                    <a:pt x="146" y="255"/>
                  </a:lnTo>
                  <a:lnTo>
                    <a:pt x="121" y="300"/>
                  </a:lnTo>
                  <a:lnTo>
                    <a:pt x="0" y="300"/>
                  </a:lnTo>
                  <a:lnTo>
                    <a:pt x="217" y="0"/>
                  </a:lnTo>
                  <a:close/>
                  <a:moveTo>
                    <a:pt x="192" y="190"/>
                  </a:moveTo>
                  <a:lnTo>
                    <a:pt x="262" y="190"/>
                  </a:lnTo>
                  <a:lnTo>
                    <a:pt x="247" y="105"/>
                  </a:lnTo>
                  <a:lnTo>
                    <a:pt x="192" y="19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Freeform 29"/>
            <p:cNvSpPr>
              <a:spLocks/>
            </p:cNvSpPr>
            <p:nvPr/>
          </p:nvSpPr>
          <p:spPr bwMode="auto">
            <a:xfrm>
              <a:off x="1151" y="281"/>
              <a:ext cx="371" cy="310"/>
            </a:xfrm>
            <a:custGeom>
              <a:avLst/>
              <a:gdLst>
                <a:gd name="T0" fmla="*/ 257 w 373"/>
                <a:gd name="T1" fmla="*/ 275 h 310"/>
                <a:gd name="T2" fmla="*/ 257 w 373"/>
                <a:gd name="T3" fmla="*/ 275 h 310"/>
                <a:gd name="T4" fmla="*/ 257 w 373"/>
                <a:gd name="T5" fmla="*/ 275 h 310"/>
                <a:gd name="T6" fmla="*/ 237 w 373"/>
                <a:gd name="T7" fmla="*/ 290 h 310"/>
                <a:gd name="T8" fmla="*/ 211 w 373"/>
                <a:gd name="T9" fmla="*/ 300 h 310"/>
                <a:gd name="T10" fmla="*/ 181 w 373"/>
                <a:gd name="T11" fmla="*/ 310 h 310"/>
                <a:gd name="T12" fmla="*/ 156 w 373"/>
                <a:gd name="T13" fmla="*/ 310 h 310"/>
                <a:gd name="T14" fmla="*/ 156 w 373"/>
                <a:gd name="T15" fmla="*/ 310 h 310"/>
                <a:gd name="T16" fmla="*/ 111 w 373"/>
                <a:gd name="T17" fmla="*/ 305 h 310"/>
                <a:gd name="T18" fmla="*/ 75 w 373"/>
                <a:gd name="T19" fmla="*/ 295 h 310"/>
                <a:gd name="T20" fmla="*/ 50 w 373"/>
                <a:gd name="T21" fmla="*/ 280 h 310"/>
                <a:gd name="T22" fmla="*/ 30 w 373"/>
                <a:gd name="T23" fmla="*/ 260 h 310"/>
                <a:gd name="T24" fmla="*/ 15 w 373"/>
                <a:gd name="T25" fmla="*/ 240 h 310"/>
                <a:gd name="T26" fmla="*/ 5 w 373"/>
                <a:gd name="T27" fmla="*/ 220 h 310"/>
                <a:gd name="T28" fmla="*/ 0 w 373"/>
                <a:gd name="T29" fmla="*/ 185 h 310"/>
                <a:gd name="T30" fmla="*/ 0 w 373"/>
                <a:gd name="T31" fmla="*/ 185 h 310"/>
                <a:gd name="T32" fmla="*/ 5 w 373"/>
                <a:gd name="T33" fmla="*/ 150 h 310"/>
                <a:gd name="T34" fmla="*/ 15 w 373"/>
                <a:gd name="T35" fmla="*/ 115 h 310"/>
                <a:gd name="T36" fmla="*/ 30 w 373"/>
                <a:gd name="T37" fmla="*/ 85 h 310"/>
                <a:gd name="T38" fmla="*/ 55 w 373"/>
                <a:gd name="T39" fmla="*/ 55 h 310"/>
                <a:gd name="T40" fmla="*/ 85 w 373"/>
                <a:gd name="T41" fmla="*/ 35 h 310"/>
                <a:gd name="T42" fmla="*/ 121 w 373"/>
                <a:gd name="T43" fmla="*/ 15 h 310"/>
                <a:gd name="T44" fmla="*/ 166 w 373"/>
                <a:gd name="T45" fmla="*/ 5 h 310"/>
                <a:gd name="T46" fmla="*/ 216 w 373"/>
                <a:gd name="T47" fmla="*/ 0 h 310"/>
                <a:gd name="T48" fmla="*/ 216 w 373"/>
                <a:gd name="T49" fmla="*/ 0 h 310"/>
                <a:gd name="T50" fmla="*/ 247 w 373"/>
                <a:gd name="T51" fmla="*/ 0 h 310"/>
                <a:gd name="T52" fmla="*/ 277 w 373"/>
                <a:gd name="T53" fmla="*/ 5 h 310"/>
                <a:gd name="T54" fmla="*/ 302 w 373"/>
                <a:gd name="T55" fmla="*/ 15 h 310"/>
                <a:gd name="T56" fmla="*/ 322 w 373"/>
                <a:gd name="T57" fmla="*/ 25 h 310"/>
                <a:gd name="T58" fmla="*/ 342 w 373"/>
                <a:gd name="T59" fmla="*/ 40 h 310"/>
                <a:gd name="T60" fmla="*/ 358 w 373"/>
                <a:gd name="T61" fmla="*/ 60 h 310"/>
                <a:gd name="T62" fmla="*/ 368 w 373"/>
                <a:gd name="T63" fmla="*/ 85 h 310"/>
                <a:gd name="T64" fmla="*/ 373 w 373"/>
                <a:gd name="T65" fmla="*/ 110 h 310"/>
                <a:gd name="T66" fmla="*/ 262 w 373"/>
                <a:gd name="T67" fmla="*/ 110 h 310"/>
                <a:gd name="T68" fmla="*/ 262 w 373"/>
                <a:gd name="T69" fmla="*/ 110 h 310"/>
                <a:gd name="T70" fmla="*/ 257 w 373"/>
                <a:gd name="T71" fmla="*/ 95 h 310"/>
                <a:gd name="T72" fmla="*/ 247 w 373"/>
                <a:gd name="T73" fmla="*/ 80 h 310"/>
                <a:gd name="T74" fmla="*/ 226 w 373"/>
                <a:gd name="T75" fmla="*/ 75 h 310"/>
                <a:gd name="T76" fmla="*/ 206 w 373"/>
                <a:gd name="T77" fmla="*/ 75 h 310"/>
                <a:gd name="T78" fmla="*/ 206 w 373"/>
                <a:gd name="T79" fmla="*/ 75 h 310"/>
                <a:gd name="T80" fmla="*/ 186 w 373"/>
                <a:gd name="T81" fmla="*/ 75 h 310"/>
                <a:gd name="T82" fmla="*/ 166 w 373"/>
                <a:gd name="T83" fmla="*/ 85 h 310"/>
                <a:gd name="T84" fmla="*/ 151 w 373"/>
                <a:gd name="T85" fmla="*/ 95 h 310"/>
                <a:gd name="T86" fmla="*/ 141 w 373"/>
                <a:gd name="T87" fmla="*/ 105 h 310"/>
                <a:gd name="T88" fmla="*/ 131 w 373"/>
                <a:gd name="T89" fmla="*/ 125 h 310"/>
                <a:gd name="T90" fmla="*/ 121 w 373"/>
                <a:gd name="T91" fmla="*/ 140 h 310"/>
                <a:gd name="T92" fmla="*/ 116 w 373"/>
                <a:gd name="T93" fmla="*/ 180 h 310"/>
                <a:gd name="T94" fmla="*/ 116 w 373"/>
                <a:gd name="T95" fmla="*/ 180 h 310"/>
                <a:gd name="T96" fmla="*/ 121 w 373"/>
                <a:gd name="T97" fmla="*/ 200 h 310"/>
                <a:gd name="T98" fmla="*/ 131 w 373"/>
                <a:gd name="T99" fmla="*/ 220 h 310"/>
                <a:gd name="T100" fmla="*/ 151 w 373"/>
                <a:gd name="T101" fmla="*/ 230 h 310"/>
                <a:gd name="T102" fmla="*/ 181 w 373"/>
                <a:gd name="T103" fmla="*/ 235 h 310"/>
                <a:gd name="T104" fmla="*/ 181 w 373"/>
                <a:gd name="T105" fmla="*/ 235 h 310"/>
                <a:gd name="T106" fmla="*/ 206 w 373"/>
                <a:gd name="T107" fmla="*/ 235 h 310"/>
                <a:gd name="T108" fmla="*/ 226 w 373"/>
                <a:gd name="T109" fmla="*/ 230 h 310"/>
                <a:gd name="T110" fmla="*/ 242 w 373"/>
                <a:gd name="T111" fmla="*/ 220 h 310"/>
                <a:gd name="T112" fmla="*/ 252 w 373"/>
                <a:gd name="T113" fmla="*/ 205 h 310"/>
                <a:gd name="T114" fmla="*/ 196 w 373"/>
                <a:gd name="T115" fmla="*/ 205 h 310"/>
                <a:gd name="T116" fmla="*/ 216 w 373"/>
                <a:gd name="T117" fmla="*/ 140 h 310"/>
                <a:gd name="T118" fmla="*/ 368 w 373"/>
                <a:gd name="T119" fmla="*/ 140 h 310"/>
                <a:gd name="T120" fmla="*/ 327 w 373"/>
                <a:gd name="T121" fmla="*/ 305 h 310"/>
                <a:gd name="T122" fmla="*/ 252 w 373"/>
                <a:gd name="T123" fmla="*/ 305 h 310"/>
                <a:gd name="T124" fmla="*/ 257 w 373"/>
                <a:gd name="T125" fmla="*/ 275 h 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" h="310">
                  <a:moveTo>
                    <a:pt x="257" y="275"/>
                  </a:moveTo>
                  <a:lnTo>
                    <a:pt x="257" y="275"/>
                  </a:lnTo>
                  <a:lnTo>
                    <a:pt x="237" y="290"/>
                  </a:lnTo>
                  <a:lnTo>
                    <a:pt x="211" y="300"/>
                  </a:lnTo>
                  <a:lnTo>
                    <a:pt x="181" y="310"/>
                  </a:lnTo>
                  <a:lnTo>
                    <a:pt x="156" y="310"/>
                  </a:lnTo>
                  <a:lnTo>
                    <a:pt x="111" y="305"/>
                  </a:lnTo>
                  <a:lnTo>
                    <a:pt x="75" y="295"/>
                  </a:lnTo>
                  <a:lnTo>
                    <a:pt x="50" y="280"/>
                  </a:lnTo>
                  <a:lnTo>
                    <a:pt x="30" y="260"/>
                  </a:lnTo>
                  <a:lnTo>
                    <a:pt x="15" y="240"/>
                  </a:lnTo>
                  <a:lnTo>
                    <a:pt x="5" y="220"/>
                  </a:lnTo>
                  <a:lnTo>
                    <a:pt x="0" y="185"/>
                  </a:lnTo>
                  <a:lnTo>
                    <a:pt x="5" y="150"/>
                  </a:lnTo>
                  <a:lnTo>
                    <a:pt x="15" y="115"/>
                  </a:lnTo>
                  <a:lnTo>
                    <a:pt x="30" y="85"/>
                  </a:lnTo>
                  <a:lnTo>
                    <a:pt x="55" y="55"/>
                  </a:lnTo>
                  <a:lnTo>
                    <a:pt x="85" y="35"/>
                  </a:lnTo>
                  <a:lnTo>
                    <a:pt x="121" y="15"/>
                  </a:lnTo>
                  <a:lnTo>
                    <a:pt x="166" y="5"/>
                  </a:lnTo>
                  <a:lnTo>
                    <a:pt x="216" y="0"/>
                  </a:lnTo>
                  <a:lnTo>
                    <a:pt x="247" y="0"/>
                  </a:lnTo>
                  <a:lnTo>
                    <a:pt x="277" y="5"/>
                  </a:lnTo>
                  <a:lnTo>
                    <a:pt x="302" y="15"/>
                  </a:lnTo>
                  <a:lnTo>
                    <a:pt x="322" y="25"/>
                  </a:lnTo>
                  <a:lnTo>
                    <a:pt x="342" y="40"/>
                  </a:lnTo>
                  <a:lnTo>
                    <a:pt x="358" y="60"/>
                  </a:lnTo>
                  <a:lnTo>
                    <a:pt x="368" y="85"/>
                  </a:lnTo>
                  <a:lnTo>
                    <a:pt x="373" y="110"/>
                  </a:lnTo>
                  <a:lnTo>
                    <a:pt x="262" y="110"/>
                  </a:lnTo>
                  <a:lnTo>
                    <a:pt x="257" y="95"/>
                  </a:lnTo>
                  <a:lnTo>
                    <a:pt x="247" y="80"/>
                  </a:lnTo>
                  <a:lnTo>
                    <a:pt x="226" y="75"/>
                  </a:lnTo>
                  <a:lnTo>
                    <a:pt x="206" y="75"/>
                  </a:lnTo>
                  <a:lnTo>
                    <a:pt x="186" y="75"/>
                  </a:lnTo>
                  <a:lnTo>
                    <a:pt x="166" y="85"/>
                  </a:lnTo>
                  <a:lnTo>
                    <a:pt x="151" y="95"/>
                  </a:lnTo>
                  <a:lnTo>
                    <a:pt x="141" y="105"/>
                  </a:lnTo>
                  <a:lnTo>
                    <a:pt x="131" y="125"/>
                  </a:lnTo>
                  <a:lnTo>
                    <a:pt x="121" y="140"/>
                  </a:lnTo>
                  <a:lnTo>
                    <a:pt x="116" y="180"/>
                  </a:lnTo>
                  <a:lnTo>
                    <a:pt x="121" y="200"/>
                  </a:lnTo>
                  <a:lnTo>
                    <a:pt x="131" y="220"/>
                  </a:lnTo>
                  <a:lnTo>
                    <a:pt x="151" y="230"/>
                  </a:lnTo>
                  <a:lnTo>
                    <a:pt x="181" y="235"/>
                  </a:lnTo>
                  <a:lnTo>
                    <a:pt x="206" y="235"/>
                  </a:lnTo>
                  <a:lnTo>
                    <a:pt x="226" y="230"/>
                  </a:lnTo>
                  <a:lnTo>
                    <a:pt x="242" y="220"/>
                  </a:lnTo>
                  <a:lnTo>
                    <a:pt x="252" y="205"/>
                  </a:lnTo>
                  <a:lnTo>
                    <a:pt x="196" y="205"/>
                  </a:lnTo>
                  <a:lnTo>
                    <a:pt x="216" y="140"/>
                  </a:lnTo>
                  <a:lnTo>
                    <a:pt x="368" y="140"/>
                  </a:lnTo>
                  <a:lnTo>
                    <a:pt x="327" y="305"/>
                  </a:lnTo>
                  <a:lnTo>
                    <a:pt x="252" y="305"/>
                  </a:lnTo>
                  <a:lnTo>
                    <a:pt x="257" y="27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Freeform 28"/>
            <p:cNvSpPr>
              <a:spLocks/>
            </p:cNvSpPr>
            <p:nvPr/>
          </p:nvSpPr>
          <p:spPr bwMode="auto">
            <a:xfrm>
              <a:off x="1602" y="291"/>
              <a:ext cx="53" cy="119"/>
            </a:xfrm>
            <a:custGeom>
              <a:avLst/>
              <a:gdLst>
                <a:gd name="T0" fmla="*/ 36 w 51"/>
                <a:gd name="T1" fmla="*/ 120 h 120"/>
                <a:gd name="T2" fmla="*/ 36 w 51"/>
                <a:gd name="T3" fmla="*/ 65 h 120"/>
                <a:gd name="T4" fmla="*/ 15 w 51"/>
                <a:gd name="T5" fmla="*/ 65 h 120"/>
                <a:gd name="T6" fmla="*/ 15 w 51"/>
                <a:gd name="T7" fmla="*/ 120 h 120"/>
                <a:gd name="T8" fmla="*/ 0 w 51"/>
                <a:gd name="T9" fmla="*/ 120 h 120"/>
                <a:gd name="T10" fmla="*/ 0 w 51"/>
                <a:gd name="T11" fmla="*/ 0 h 120"/>
                <a:gd name="T12" fmla="*/ 15 w 51"/>
                <a:gd name="T13" fmla="*/ 0 h 120"/>
                <a:gd name="T14" fmla="*/ 15 w 51"/>
                <a:gd name="T15" fmla="*/ 55 h 120"/>
                <a:gd name="T16" fmla="*/ 36 w 51"/>
                <a:gd name="T17" fmla="*/ 55 h 120"/>
                <a:gd name="T18" fmla="*/ 36 w 51"/>
                <a:gd name="T19" fmla="*/ 0 h 120"/>
                <a:gd name="T20" fmla="*/ 51 w 51"/>
                <a:gd name="T21" fmla="*/ 0 h 120"/>
                <a:gd name="T22" fmla="*/ 51 w 51"/>
                <a:gd name="T23" fmla="*/ 120 h 120"/>
                <a:gd name="T24" fmla="*/ 36 w 51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120">
                  <a:moveTo>
                    <a:pt x="36" y="120"/>
                  </a:moveTo>
                  <a:lnTo>
                    <a:pt x="36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5"/>
                  </a:lnTo>
                  <a:lnTo>
                    <a:pt x="36" y="55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120"/>
                  </a:lnTo>
                  <a:lnTo>
                    <a:pt x="36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Freeform 27"/>
            <p:cNvSpPr>
              <a:spLocks/>
            </p:cNvSpPr>
            <p:nvPr/>
          </p:nvSpPr>
          <p:spPr bwMode="auto">
            <a:xfrm>
              <a:off x="1668" y="291"/>
              <a:ext cx="40" cy="119"/>
            </a:xfrm>
            <a:custGeom>
              <a:avLst/>
              <a:gdLst>
                <a:gd name="T0" fmla="*/ 0 w 40"/>
                <a:gd name="T1" fmla="*/ 120 h 120"/>
                <a:gd name="T2" fmla="*/ 0 w 40"/>
                <a:gd name="T3" fmla="*/ 0 h 120"/>
                <a:gd name="T4" fmla="*/ 40 w 40"/>
                <a:gd name="T5" fmla="*/ 0 h 120"/>
                <a:gd name="T6" fmla="*/ 40 w 40"/>
                <a:gd name="T7" fmla="*/ 10 h 120"/>
                <a:gd name="T8" fmla="*/ 10 w 40"/>
                <a:gd name="T9" fmla="*/ 10 h 120"/>
                <a:gd name="T10" fmla="*/ 10 w 40"/>
                <a:gd name="T11" fmla="*/ 55 h 120"/>
                <a:gd name="T12" fmla="*/ 35 w 40"/>
                <a:gd name="T13" fmla="*/ 55 h 120"/>
                <a:gd name="T14" fmla="*/ 35 w 40"/>
                <a:gd name="T15" fmla="*/ 65 h 120"/>
                <a:gd name="T16" fmla="*/ 10 w 40"/>
                <a:gd name="T17" fmla="*/ 65 h 120"/>
                <a:gd name="T18" fmla="*/ 10 w 40"/>
                <a:gd name="T19" fmla="*/ 110 h 120"/>
                <a:gd name="T20" fmla="*/ 40 w 40"/>
                <a:gd name="T21" fmla="*/ 110 h 120"/>
                <a:gd name="T22" fmla="*/ 40 w 40"/>
                <a:gd name="T23" fmla="*/ 120 h 120"/>
                <a:gd name="T24" fmla="*/ 0 w 40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120">
                  <a:moveTo>
                    <a:pt x="0" y="12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0" y="10"/>
                  </a:lnTo>
                  <a:lnTo>
                    <a:pt x="10" y="55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10" y="65"/>
                  </a:lnTo>
                  <a:lnTo>
                    <a:pt x="10" y="110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3" name="Freeform 26"/>
            <p:cNvSpPr>
              <a:spLocks noEditPoints="1"/>
            </p:cNvSpPr>
            <p:nvPr/>
          </p:nvSpPr>
          <p:spPr bwMode="auto">
            <a:xfrm>
              <a:off x="1713" y="291"/>
              <a:ext cx="61" cy="119"/>
            </a:xfrm>
            <a:custGeom>
              <a:avLst/>
              <a:gdLst>
                <a:gd name="T0" fmla="*/ 51 w 61"/>
                <a:gd name="T1" fmla="*/ 120 h 120"/>
                <a:gd name="T2" fmla="*/ 41 w 61"/>
                <a:gd name="T3" fmla="*/ 90 h 120"/>
                <a:gd name="T4" fmla="*/ 15 w 61"/>
                <a:gd name="T5" fmla="*/ 90 h 120"/>
                <a:gd name="T6" fmla="*/ 10 w 61"/>
                <a:gd name="T7" fmla="*/ 120 h 120"/>
                <a:gd name="T8" fmla="*/ 0 w 61"/>
                <a:gd name="T9" fmla="*/ 120 h 120"/>
                <a:gd name="T10" fmla="*/ 20 w 61"/>
                <a:gd name="T11" fmla="*/ 0 h 120"/>
                <a:gd name="T12" fmla="*/ 41 w 61"/>
                <a:gd name="T13" fmla="*/ 0 h 120"/>
                <a:gd name="T14" fmla="*/ 61 w 61"/>
                <a:gd name="T15" fmla="*/ 120 h 120"/>
                <a:gd name="T16" fmla="*/ 51 w 61"/>
                <a:gd name="T17" fmla="*/ 120 h 120"/>
                <a:gd name="T18" fmla="*/ 31 w 61"/>
                <a:gd name="T19" fmla="*/ 15 h 120"/>
                <a:gd name="T20" fmla="*/ 20 w 61"/>
                <a:gd name="T21" fmla="*/ 80 h 120"/>
                <a:gd name="T22" fmla="*/ 41 w 61"/>
                <a:gd name="T23" fmla="*/ 80 h 120"/>
                <a:gd name="T24" fmla="*/ 31 w 61"/>
                <a:gd name="T25" fmla="*/ 15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120">
                  <a:moveTo>
                    <a:pt x="51" y="120"/>
                  </a:moveTo>
                  <a:lnTo>
                    <a:pt x="41" y="90"/>
                  </a:lnTo>
                  <a:lnTo>
                    <a:pt x="15" y="90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61" y="120"/>
                  </a:lnTo>
                  <a:lnTo>
                    <a:pt x="51" y="120"/>
                  </a:lnTo>
                  <a:close/>
                  <a:moveTo>
                    <a:pt x="31" y="15"/>
                  </a:moveTo>
                  <a:lnTo>
                    <a:pt x="20" y="80"/>
                  </a:lnTo>
                  <a:lnTo>
                    <a:pt x="41" y="8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4" name="Freeform 25"/>
            <p:cNvSpPr>
              <a:spLocks/>
            </p:cNvSpPr>
            <p:nvPr/>
          </p:nvSpPr>
          <p:spPr bwMode="auto">
            <a:xfrm>
              <a:off x="1785" y="291"/>
              <a:ext cx="40" cy="119"/>
            </a:xfrm>
            <a:custGeom>
              <a:avLst/>
              <a:gdLst>
                <a:gd name="T0" fmla="*/ 0 w 40"/>
                <a:gd name="T1" fmla="*/ 120 h 120"/>
                <a:gd name="T2" fmla="*/ 0 w 40"/>
                <a:gd name="T3" fmla="*/ 0 h 120"/>
                <a:gd name="T4" fmla="*/ 15 w 40"/>
                <a:gd name="T5" fmla="*/ 0 h 120"/>
                <a:gd name="T6" fmla="*/ 15 w 40"/>
                <a:gd name="T7" fmla="*/ 110 h 120"/>
                <a:gd name="T8" fmla="*/ 40 w 40"/>
                <a:gd name="T9" fmla="*/ 110 h 120"/>
                <a:gd name="T10" fmla="*/ 40 w 40"/>
                <a:gd name="T11" fmla="*/ 120 h 120"/>
                <a:gd name="T12" fmla="*/ 0 w 40"/>
                <a:gd name="T13" fmla="*/ 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20">
                  <a:moveTo>
                    <a:pt x="0" y="12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10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5" name="Freeform 24"/>
            <p:cNvSpPr>
              <a:spLocks/>
            </p:cNvSpPr>
            <p:nvPr/>
          </p:nvSpPr>
          <p:spPr bwMode="auto">
            <a:xfrm>
              <a:off x="1819" y="291"/>
              <a:ext cx="48" cy="119"/>
            </a:xfrm>
            <a:custGeom>
              <a:avLst/>
              <a:gdLst>
                <a:gd name="T0" fmla="*/ 30 w 46"/>
                <a:gd name="T1" fmla="*/ 10 h 120"/>
                <a:gd name="T2" fmla="*/ 30 w 46"/>
                <a:gd name="T3" fmla="*/ 120 h 120"/>
                <a:gd name="T4" fmla="*/ 15 w 46"/>
                <a:gd name="T5" fmla="*/ 120 h 120"/>
                <a:gd name="T6" fmla="*/ 15 w 46"/>
                <a:gd name="T7" fmla="*/ 10 h 120"/>
                <a:gd name="T8" fmla="*/ 0 w 46"/>
                <a:gd name="T9" fmla="*/ 10 h 120"/>
                <a:gd name="T10" fmla="*/ 0 w 46"/>
                <a:gd name="T11" fmla="*/ 0 h 120"/>
                <a:gd name="T12" fmla="*/ 46 w 46"/>
                <a:gd name="T13" fmla="*/ 0 h 120"/>
                <a:gd name="T14" fmla="*/ 46 w 46"/>
                <a:gd name="T15" fmla="*/ 10 h 120"/>
                <a:gd name="T16" fmla="*/ 30 w 46"/>
                <a:gd name="T17" fmla="*/ 1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20">
                  <a:moveTo>
                    <a:pt x="30" y="10"/>
                  </a:moveTo>
                  <a:lnTo>
                    <a:pt x="30" y="120"/>
                  </a:lnTo>
                  <a:lnTo>
                    <a:pt x="15" y="120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6" name="Freeform 23"/>
            <p:cNvSpPr>
              <a:spLocks/>
            </p:cNvSpPr>
            <p:nvPr/>
          </p:nvSpPr>
          <p:spPr bwMode="auto">
            <a:xfrm>
              <a:off x="1875" y="291"/>
              <a:ext cx="50" cy="119"/>
            </a:xfrm>
            <a:custGeom>
              <a:avLst/>
              <a:gdLst>
                <a:gd name="T0" fmla="*/ 35 w 50"/>
                <a:gd name="T1" fmla="*/ 120 h 120"/>
                <a:gd name="T2" fmla="*/ 35 w 50"/>
                <a:gd name="T3" fmla="*/ 65 h 120"/>
                <a:gd name="T4" fmla="*/ 15 w 50"/>
                <a:gd name="T5" fmla="*/ 65 h 120"/>
                <a:gd name="T6" fmla="*/ 15 w 50"/>
                <a:gd name="T7" fmla="*/ 120 h 120"/>
                <a:gd name="T8" fmla="*/ 0 w 50"/>
                <a:gd name="T9" fmla="*/ 120 h 120"/>
                <a:gd name="T10" fmla="*/ 0 w 50"/>
                <a:gd name="T11" fmla="*/ 0 h 120"/>
                <a:gd name="T12" fmla="*/ 15 w 50"/>
                <a:gd name="T13" fmla="*/ 0 h 120"/>
                <a:gd name="T14" fmla="*/ 15 w 50"/>
                <a:gd name="T15" fmla="*/ 55 h 120"/>
                <a:gd name="T16" fmla="*/ 35 w 50"/>
                <a:gd name="T17" fmla="*/ 55 h 120"/>
                <a:gd name="T18" fmla="*/ 35 w 50"/>
                <a:gd name="T19" fmla="*/ 0 h 120"/>
                <a:gd name="T20" fmla="*/ 50 w 50"/>
                <a:gd name="T21" fmla="*/ 0 h 120"/>
                <a:gd name="T22" fmla="*/ 50 w 50"/>
                <a:gd name="T23" fmla="*/ 120 h 120"/>
                <a:gd name="T24" fmla="*/ 35 w 50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0">
                  <a:moveTo>
                    <a:pt x="35" y="120"/>
                  </a:moveTo>
                  <a:lnTo>
                    <a:pt x="35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5"/>
                  </a:lnTo>
                  <a:lnTo>
                    <a:pt x="35" y="55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Freeform 22"/>
            <p:cNvSpPr>
              <a:spLocks/>
            </p:cNvSpPr>
            <p:nvPr/>
          </p:nvSpPr>
          <p:spPr bwMode="auto">
            <a:xfrm>
              <a:off x="1970" y="291"/>
              <a:ext cx="48" cy="124"/>
            </a:xfrm>
            <a:custGeom>
              <a:avLst/>
              <a:gdLst>
                <a:gd name="T0" fmla="*/ 26 w 46"/>
                <a:gd name="T1" fmla="*/ 125 h 125"/>
                <a:gd name="T2" fmla="*/ 26 w 46"/>
                <a:gd name="T3" fmla="*/ 125 h 125"/>
                <a:gd name="T4" fmla="*/ 11 w 46"/>
                <a:gd name="T5" fmla="*/ 120 h 125"/>
                <a:gd name="T6" fmla="*/ 5 w 46"/>
                <a:gd name="T7" fmla="*/ 115 h 125"/>
                <a:gd name="T8" fmla="*/ 0 w 46"/>
                <a:gd name="T9" fmla="*/ 105 h 125"/>
                <a:gd name="T10" fmla="*/ 0 w 46"/>
                <a:gd name="T11" fmla="*/ 90 h 125"/>
                <a:gd name="T12" fmla="*/ 0 w 46"/>
                <a:gd name="T13" fmla="*/ 90 h 125"/>
                <a:gd name="T14" fmla="*/ 11 w 46"/>
                <a:gd name="T15" fmla="*/ 90 h 125"/>
                <a:gd name="T16" fmla="*/ 11 w 46"/>
                <a:gd name="T17" fmla="*/ 90 h 125"/>
                <a:gd name="T18" fmla="*/ 11 w 46"/>
                <a:gd name="T19" fmla="*/ 90 h 125"/>
                <a:gd name="T20" fmla="*/ 16 w 46"/>
                <a:gd name="T21" fmla="*/ 105 h 125"/>
                <a:gd name="T22" fmla="*/ 16 w 46"/>
                <a:gd name="T23" fmla="*/ 110 h 125"/>
                <a:gd name="T24" fmla="*/ 26 w 46"/>
                <a:gd name="T25" fmla="*/ 115 h 125"/>
                <a:gd name="T26" fmla="*/ 26 w 46"/>
                <a:gd name="T27" fmla="*/ 115 h 125"/>
                <a:gd name="T28" fmla="*/ 31 w 46"/>
                <a:gd name="T29" fmla="*/ 110 h 125"/>
                <a:gd name="T30" fmla="*/ 31 w 46"/>
                <a:gd name="T31" fmla="*/ 110 h 125"/>
                <a:gd name="T32" fmla="*/ 36 w 46"/>
                <a:gd name="T33" fmla="*/ 95 h 125"/>
                <a:gd name="T34" fmla="*/ 36 w 46"/>
                <a:gd name="T35" fmla="*/ 95 h 125"/>
                <a:gd name="T36" fmla="*/ 36 w 46"/>
                <a:gd name="T37" fmla="*/ 85 h 125"/>
                <a:gd name="T38" fmla="*/ 26 w 46"/>
                <a:gd name="T39" fmla="*/ 75 h 125"/>
                <a:gd name="T40" fmla="*/ 5 w 46"/>
                <a:gd name="T41" fmla="*/ 50 h 125"/>
                <a:gd name="T42" fmla="*/ 5 w 46"/>
                <a:gd name="T43" fmla="*/ 50 h 125"/>
                <a:gd name="T44" fmla="*/ 0 w 46"/>
                <a:gd name="T45" fmla="*/ 40 h 125"/>
                <a:gd name="T46" fmla="*/ 0 w 46"/>
                <a:gd name="T47" fmla="*/ 25 h 125"/>
                <a:gd name="T48" fmla="*/ 0 w 46"/>
                <a:gd name="T49" fmla="*/ 25 h 125"/>
                <a:gd name="T50" fmla="*/ 0 w 46"/>
                <a:gd name="T51" fmla="*/ 15 h 125"/>
                <a:gd name="T52" fmla="*/ 5 w 46"/>
                <a:gd name="T53" fmla="*/ 5 h 125"/>
                <a:gd name="T54" fmla="*/ 16 w 46"/>
                <a:gd name="T55" fmla="*/ 0 h 125"/>
                <a:gd name="T56" fmla="*/ 26 w 46"/>
                <a:gd name="T57" fmla="*/ 0 h 125"/>
                <a:gd name="T58" fmla="*/ 26 w 46"/>
                <a:gd name="T59" fmla="*/ 0 h 125"/>
                <a:gd name="T60" fmla="*/ 36 w 46"/>
                <a:gd name="T61" fmla="*/ 0 h 125"/>
                <a:gd name="T62" fmla="*/ 46 w 46"/>
                <a:gd name="T63" fmla="*/ 10 h 125"/>
                <a:gd name="T64" fmla="*/ 46 w 46"/>
                <a:gd name="T65" fmla="*/ 20 h 125"/>
                <a:gd name="T66" fmla="*/ 46 w 46"/>
                <a:gd name="T67" fmla="*/ 30 h 125"/>
                <a:gd name="T68" fmla="*/ 46 w 46"/>
                <a:gd name="T69" fmla="*/ 35 h 125"/>
                <a:gd name="T70" fmla="*/ 36 w 46"/>
                <a:gd name="T71" fmla="*/ 35 h 125"/>
                <a:gd name="T72" fmla="*/ 36 w 46"/>
                <a:gd name="T73" fmla="*/ 30 h 125"/>
                <a:gd name="T74" fmla="*/ 36 w 46"/>
                <a:gd name="T75" fmla="*/ 30 h 125"/>
                <a:gd name="T76" fmla="*/ 31 w 46"/>
                <a:gd name="T77" fmla="*/ 15 h 125"/>
                <a:gd name="T78" fmla="*/ 31 w 46"/>
                <a:gd name="T79" fmla="*/ 10 h 125"/>
                <a:gd name="T80" fmla="*/ 26 w 46"/>
                <a:gd name="T81" fmla="*/ 10 h 125"/>
                <a:gd name="T82" fmla="*/ 26 w 46"/>
                <a:gd name="T83" fmla="*/ 10 h 125"/>
                <a:gd name="T84" fmla="*/ 16 w 46"/>
                <a:gd name="T85" fmla="*/ 15 h 125"/>
                <a:gd name="T86" fmla="*/ 11 w 46"/>
                <a:gd name="T87" fmla="*/ 25 h 125"/>
                <a:gd name="T88" fmla="*/ 11 w 46"/>
                <a:gd name="T89" fmla="*/ 25 h 125"/>
                <a:gd name="T90" fmla="*/ 16 w 46"/>
                <a:gd name="T91" fmla="*/ 35 h 125"/>
                <a:gd name="T92" fmla="*/ 21 w 46"/>
                <a:gd name="T93" fmla="*/ 45 h 125"/>
                <a:gd name="T94" fmla="*/ 41 w 46"/>
                <a:gd name="T95" fmla="*/ 70 h 125"/>
                <a:gd name="T96" fmla="*/ 41 w 46"/>
                <a:gd name="T97" fmla="*/ 70 h 125"/>
                <a:gd name="T98" fmla="*/ 46 w 46"/>
                <a:gd name="T99" fmla="*/ 80 h 125"/>
                <a:gd name="T100" fmla="*/ 46 w 46"/>
                <a:gd name="T101" fmla="*/ 95 h 125"/>
                <a:gd name="T102" fmla="*/ 46 w 46"/>
                <a:gd name="T103" fmla="*/ 95 h 125"/>
                <a:gd name="T104" fmla="*/ 46 w 46"/>
                <a:gd name="T105" fmla="*/ 105 h 125"/>
                <a:gd name="T106" fmla="*/ 41 w 46"/>
                <a:gd name="T107" fmla="*/ 115 h 125"/>
                <a:gd name="T108" fmla="*/ 36 w 46"/>
                <a:gd name="T109" fmla="*/ 120 h 125"/>
                <a:gd name="T110" fmla="*/ 26 w 46"/>
                <a:gd name="T111" fmla="*/ 125 h 125"/>
                <a:gd name="T112" fmla="*/ 26 w 46"/>
                <a:gd name="T113" fmla="*/ 125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125">
                  <a:moveTo>
                    <a:pt x="26" y="125"/>
                  </a:moveTo>
                  <a:lnTo>
                    <a:pt x="26" y="125"/>
                  </a:lnTo>
                  <a:lnTo>
                    <a:pt x="11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11" y="90"/>
                  </a:lnTo>
                  <a:lnTo>
                    <a:pt x="16" y="105"/>
                  </a:lnTo>
                  <a:lnTo>
                    <a:pt x="16" y="110"/>
                  </a:lnTo>
                  <a:lnTo>
                    <a:pt x="26" y="115"/>
                  </a:lnTo>
                  <a:lnTo>
                    <a:pt x="31" y="110"/>
                  </a:lnTo>
                  <a:lnTo>
                    <a:pt x="36" y="95"/>
                  </a:lnTo>
                  <a:lnTo>
                    <a:pt x="36" y="85"/>
                  </a:lnTo>
                  <a:lnTo>
                    <a:pt x="26" y="75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10"/>
                  </a:lnTo>
                  <a:lnTo>
                    <a:pt x="46" y="20"/>
                  </a:lnTo>
                  <a:lnTo>
                    <a:pt x="46" y="30"/>
                  </a:lnTo>
                  <a:lnTo>
                    <a:pt x="46" y="35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16" y="15"/>
                  </a:lnTo>
                  <a:lnTo>
                    <a:pt x="11" y="25"/>
                  </a:lnTo>
                  <a:lnTo>
                    <a:pt x="16" y="35"/>
                  </a:lnTo>
                  <a:lnTo>
                    <a:pt x="21" y="45"/>
                  </a:lnTo>
                  <a:lnTo>
                    <a:pt x="41" y="70"/>
                  </a:lnTo>
                  <a:lnTo>
                    <a:pt x="46" y="80"/>
                  </a:lnTo>
                  <a:lnTo>
                    <a:pt x="46" y="95"/>
                  </a:lnTo>
                  <a:lnTo>
                    <a:pt x="46" y="105"/>
                  </a:lnTo>
                  <a:lnTo>
                    <a:pt x="41" y="115"/>
                  </a:lnTo>
                  <a:lnTo>
                    <a:pt x="36" y="120"/>
                  </a:lnTo>
                  <a:lnTo>
                    <a:pt x="26" y="12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2031" y="291"/>
              <a:ext cx="40" cy="119"/>
            </a:xfrm>
            <a:custGeom>
              <a:avLst/>
              <a:gdLst>
                <a:gd name="T0" fmla="*/ 0 w 40"/>
                <a:gd name="T1" fmla="*/ 120 h 120"/>
                <a:gd name="T2" fmla="*/ 0 w 40"/>
                <a:gd name="T3" fmla="*/ 0 h 120"/>
                <a:gd name="T4" fmla="*/ 40 w 40"/>
                <a:gd name="T5" fmla="*/ 0 h 120"/>
                <a:gd name="T6" fmla="*/ 40 w 40"/>
                <a:gd name="T7" fmla="*/ 10 h 120"/>
                <a:gd name="T8" fmla="*/ 15 w 40"/>
                <a:gd name="T9" fmla="*/ 10 h 120"/>
                <a:gd name="T10" fmla="*/ 15 w 40"/>
                <a:gd name="T11" fmla="*/ 55 h 120"/>
                <a:gd name="T12" fmla="*/ 40 w 40"/>
                <a:gd name="T13" fmla="*/ 55 h 120"/>
                <a:gd name="T14" fmla="*/ 40 w 40"/>
                <a:gd name="T15" fmla="*/ 65 h 120"/>
                <a:gd name="T16" fmla="*/ 15 w 40"/>
                <a:gd name="T17" fmla="*/ 65 h 120"/>
                <a:gd name="T18" fmla="*/ 15 w 40"/>
                <a:gd name="T19" fmla="*/ 110 h 120"/>
                <a:gd name="T20" fmla="*/ 40 w 40"/>
                <a:gd name="T21" fmla="*/ 110 h 120"/>
                <a:gd name="T22" fmla="*/ 40 w 40"/>
                <a:gd name="T23" fmla="*/ 120 h 120"/>
                <a:gd name="T24" fmla="*/ 0 w 40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120">
                  <a:moveTo>
                    <a:pt x="0" y="12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5" y="10"/>
                  </a:lnTo>
                  <a:lnTo>
                    <a:pt x="15" y="55"/>
                  </a:lnTo>
                  <a:lnTo>
                    <a:pt x="40" y="55"/>
                  </a:lnTo>
                  <a:lnTo>
                    <a:pt x="40" y="65"/>
                  </a:lnTo>
                  <a:lnTo>
                    <a:pt x="15" y="65"/>
                  </a:lnTo>
                  <a:lnTo>
                    <a:pt x="15" y="110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Freeform 27"/>
            <p:cNvSpPr>
              <a:spLocks noEditPoints="1"/>
            </p:cNvSpPr>
            <p:nvPr/>
          </p:nvSpPr>
          <p:spPr bwMode="auto">
            <a:xfrm>
              <a:off x="2082" y="291"/>
              <a:ext cx="50" cy="119"/>
            </a:xfrm>
            <a:custGeom>
              <a:avLst/>
              <a:gdLst>
                <a:gd name="T0" fmla="*/ 41 w 51"/>
                <a:gd name="T1" fmla="*/ 120 h 120"/>
                <a:gd name="T2" fmla="*/ 41 w 51"/>
                <a:gd name="T3" fmla="*/ 120 h 120"/>
                <a:gd name="T4" fmla="*/ 36 w 51"/>
                <a:gd name="T5" fmla="*/ 105 h 120"/>
                <a:gd name="T6" fmla="*/ 36 w 51"/>
                <a:gd name="T7" fmla="*/ 85 h 120"/>
                <a:gd name="T8" fmla="*/ 36 w 51"/>
                <a:gd name="T9" fmla="*/ 85 h 120"/>
                <a:gd name="T10" fmla="*/ 36 w 51"/>
                <a:gd name="T11" fmla="*/ 70 h 120"/>
                <a:gd name="T12" fmla="*/ 26 w 51"/>
                <a:gd name="T13" fmla="*/ 65 h 120"/>
                <a:gd name="T14" fmla="*/ 15 w 51"/>
                <a:gd name="T15" fmla="*/ 65 h 120"/>
                <a:gd name="T16" fmla="*/ 15 w 51"/>
                <a:gd name="T17" fmla="*/ 120 h 120"/>
                <a:gd name="T18" fmla="*/ 0 w 51"/>
                <a:gd name="T19" fmla="*/ 120 h 120"/>
                <a:gd name="T20" fmla="*/ 0 w 51"/>
                <a:gd name="T21" fmla="*/ 0 h 120"/>
                <a:gd name="T22" fmla="*/ 26 w 51"/>
                <a:gd name="T23" fmla="*/ 0 h 120"/>
                <a:gd name="T24" fmla="*/ 26 w 51"/>
                <a:gd name="T25" fmla="*/ 0 h 120"/>
                <a:gd name="T26" fmla="*/ 36 w 51"/>
                <a:gd name="T27" fmla="*/ 5 h 120"/>
                <a:gd name="T28" fmla="*/ 46 w 51"/>
                <a:gd name="T29" fmla="*/ 10 h 120"/>
                <a:gd name="T30" fmla="*/ 51 w 51"/>
                <a:gd name="T31" fmla="*/ 20 h 120"/>
                <a:gd name="T32" fmla="*/ 51 w 51"/>
                <a:gd name="T33" fmla="*/ 35 h 120"/>
                <a:gd name="T34" fmla="*/ 51 w 51"/>
                <a:gd name="T35" fmla="*/ 35 h 120"/>
                <a:gd name="T36" fmla="*/ 46 w 51"/>
                <a:gd name="T37" fmla="*/ 55 h 120"/>
                <a:gd name="T38" fmla="*/ 41 w 51"/>
                <a:gd name="T39" fmla="*/ 60 h 120"/>
                <a:gd name="T40" fmla="*/ 36 w 51"/>
                <a:gd name="T41" fmla="*/ 60 h 120"/>
                <a:gd name="T42" fmla="*/ 36 w 51"/>
                <a:gd name="T43" fmla="*/ 60 h 120"/>
                <a:gd name="T44" fmla="*/ 46 w 51"/>
                <a:gd name="T45" fmla="*/ 65 h 120"/>
                <a:gd name="T46" fmla="*/ 51 w 51"/>
                <a:gd name="T47" fmla="*/ 70 h 120"/>
                <a:gd name="T48" fmla="*/ 51 w 51"/>
                <a:gd name="T49" fmla="*/ 80 h 120"/>
                <a:gd name="T50" fmla="*/ 51 w 51"/>
                <a:gd name="T51" fmla="*/ 80 h 120"/>
                <a:gd name="T52" fmla="*/ 51 w 51"/>
                <a:gd name="T53" fmla="*/ 105 h 120"/>
                <a:gd name="T54" fmla="*/ 51 w 51"/>
                <a:gd name="T55" fmla="*/ 105 h 120"/>
                <a:gd name="T56" fmla="*/ 51 w 51"/>
                <a:gd name="T57" fmla="*/ 120 h 120"/>
                <a:gd name="T58" fmla="*/ 41 w 51"/>
                <a:gd name="T59" fmla="*/ 120 h 120"/>
                <a:gd name="T60" fmla="*/ 26 w 51"/>
                <a:gd name="T61" fmla="*/ 10 h 120"/>
                <a:gd name="T62" fmla="*/ 15 w 51"/>
                <a:gd name="T63" fmla="*/ 10 h 120"/>
                <a:gd name="T64" fmla="*/ 15 w 51"/>
                <a:gd name="T65" fmla="*/ 55 h 120"/>
                <a:gd name="T66" fmla="*/ 26 w 51"/>
                <a:gd name="T67" fmla="*/ 55 h 120"/>
                <a:gd name="T68" fmla="*/ 26 w 51"/>
                <a:gd name="T69" fmla="*/ 55 h 120"/>
                <a:gd name="T70" fmla="*/ 31 w 51"/>
                <a:gd name="T71" fmla="*/ 55 h 120"/>
                <a:gd name="T72" fmla="*/ 36 w 51"/>
                <a:gd name="T73" fmla="*/ 50 h 120"/>
                <a:gd name="T74" fmla="*/ 36 w 51"/>
                <a:gd name="T75" fmla="*/ 35 h 120"/>
                <a:gd name="T76" fmla="*/ 36 w 51"/>
                <a:gd name="T77" fmla="*/ 35 h 120"/>
                <a:gd name="T78" fmla="*/ 36 w 51"/>
                <a:gd name="T79" fmla="*/ 15 h 120"/>
                <a:gd name="T80" fmla="*/ 31 w 51"/>
                <a:gd name="T81" fmla="*/ 15 h 120"/>
                <a:gd name="T82" fmla="*/ 26 w 51"/>
                <a:gd name="T83" fmla="*/ 10 h 120"/>
                <a:gd name="T84" fmla="*/ 26 w 51"/>
                <a:gd name="T85" fmla="*/ 10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20">
                  <a:moveTo>
                    <a:pt x="41" y="120"/>
                  </a:moveTo>
                  <a:lnTo>
                    <a:pt x="41" y="120"/>
                  </a:lnTo>
                  <a:lnTo>
                    <a:pt x="36" y="105"/>
                  </a:lnTo>
                  <a:lnTo>
                    <a:pt x="36" y="85"/>
                  </a:lnTo>
                  <a:lnTo>
                    <a:pt x="36" y="70"/>
                  </a:lnTo>
                  <a:lnTo>
                    <a:pt x="26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6" y="5"/>
                  </a:lnTo>
                  <a:lnTo>
                    <a:pt x="46" y="10"/>
                  </a:lnTo>
                  <a:lnTo>
                    <a:pt x="51" y="20"/>
                  </a:lnTo>
                  <a:lnTo>
                    <a:pt x="51" y="35"/>
                  </a:lnTo>
                  <a:lnTo>
                    <a:pt x="46" y="55"/>
                  </a:lnTo>
                  <a:lnTo>
                    <a:pt x="41" y="60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51" y="70"/>
                  </a:lnTo>
                  <a:lnTo>
                    <a:pt x="51" y="80"/>
                  </a:lnTo>
                  <a:lnTo>
                    <a:pt x="51" y="105"/>
                  </a:lnTo>
                  <a:lnTo>
                    <a:pt x="51" y="120"/>
                  </a:lnTo>
                  <a:lnTo>
                    <a:pt x="41" y="120"/>
                  </a:lnTo>
                  <a:close/>
                  <a:moveTo>
                    <a:pt x="26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6" y="55"/>
                  </a:lnTo>
                  <a:lnTo>
                    <a:pt x="31" y="55"/>
                  </a:lnTo>
                  <a:lnTo>
                    <a:pt x="36" y="50"/>
                  </a:lnTo>
                  <a:lnTo>
                    <a:pt x="36" y="35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auto">
            <a:xfrm>
              <a:off x="2137" y="291"/>
              <a:ext cx="61" cy="119"/>
            </a:xfrm>
            <a:custGeom>
              <a:avLst/>
              <a:gdLst>
                <a:gd name="T0" fmla="*/ 40 w 60"/>
                <a:gd name="T1" fmla="*/ 120 h 120"/>
                <a:gd name="T2" fmla="*/ 25 w 60"/>
                <a:gd name="T3" fmla="*/ 120 h 120"/>
                <a:gd name="T4" fmla="*/ 0 w 60"/>
                <a:gd name="T5" fmla="*/ 0 h 120"/>
                <a:gd name="T6" fmla="*/ 15 w 60"/>
                <a:gd name="T7" fmla="*/ 0 h 120"/>
                <a:gd name="T8" fmla="*/ 15 w 60"/>
                <a:gd name="T9" fmla="*/ 0 h 120"/>
                <a:gd name="T10" fmla="*/ 30 w 60"/>
                <a:gd name="T11" fmla="*/ 105 h 120"/>
                <a:gd name="T12" fmla="*/ 50 w 60"/>
                <a:gd name="T13" fmla="*/ 0 h 120"/>
                <a:gd name="T14" fmla="*/ 60 w 60"/>
                <a:gd name="T15" fmla="*/ 0 h 120"/>
                <a:gd name="T16" fmla="*/ 40 w 60"/>
                <a:gd name="T17" fmla="*/ 12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120">
                  <a:moveTo>
                    <a:pt x="40" y="120"/>
                  </a:moveTo>
                  <a:lnTo>
                    <a:pt x="25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0" y="105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4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Rectangle 18"/>
            <p:cNvSpPr>
              <a:spLocks noChangeArrowheads="1"/>
            </p:cNvSpPr>
            <p:nvPr/>
          </p:nvSpPr>
          <p:spPr bwMode="auto">
            <a:xfrm>
              <a:off x="2209" y="291"/>
              <a:ext cx="16" cy="119"/>
            </a:xfrm>
            <a:prstGeom prst="rect">
              <a:avLst/>
            </a:prstGeom>
            <a:solidFill>
              <a:srgbClr val="0C2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233" y="291"/>
              <a:ext cx="50" cy="124"/>
            </a:xfrm>
            <a:custGeom>
              <a:avLst/>
              <a:gdLst>
                <a:gd name="T0" fmla="*/ 25 w 50"/>
                <a:gd name="T1" fmla="*/ 125 h 125"/>
                <a:gd name="T2" fmla="*/ 25 w 50"/>
                <a:gd name="T3" fmla="*/ 125 h 125"/>
                <a:gd name="T4" fmla="*/ 10 w 50"/>
                <a:gd name="T5" fmla="*/ 120 h 125"/>
                <a:gd name="T6" fmla="*/ 5 w 50"/>
                <a:gd name="T7" fmla="*/ 105 h 125"/>
                <a:gd name="T8" fmla="*/ 0 w 50"/>
                <a:gd name="T9" fmla="*/ 85 h 125"/>
                <a:gd name="T10" fmla="*/ 0 w 50"/>
                <a:gd name="T11" fmla="*/ 60 h 125"/>
                <a:gd name="T12" fmla="*/ 0 w 50"/>
                <a:gd name="T13" fmla="*/ 60 h 125"/>
                <a:gd name="T14" fmla="*/ 0 w 50"/>
                <a:gd name="T15" fmla="*/ 35 h 125"/>
                <a:gd name="T16" fmla="*/ 5 w 50"/>
                <a:gd name="T17" fmla="*/ 15 h 125"/>
                <a:gd name="T18" fmla="*/ 10 w 50"/>
                <a:gd name="T19" fmla="*/ 5 h 125"/>
                <a:gd name="T20" fmla="*/ 25 w 50"/>
                <a:gd name="T21" fmla="*/ 0 h 125"/>
                <a:gd name="T22" fmla="*/ 25 w 50"/>
                <a:gd name="T23" fmla="*/ 0 h 125"/>
                <a:gd name="T24" fmla="*/ 40 w 50"/>
                <a:gd name="T25" fmla="*/ 0 h 125"/>
                <a:gd name="T26" fmla="*/ 45 w 50"/>
                <a:gd name="T27" fmla="*/ 10 h 125"/>
                <a:gd name="T28" fmla="*/ 50 w 50"/>
                <a:gd name="T29" fmla="*/ 20 h 125"/>
                <a:gd name="T30" fmla="*/ 50 w 50"/>
                <a:gd name="T31" fmla="*/ 35 h 125"/>
                <a:gd name="T32" fmla="*/ 40 w 50"/>
                <a:gd name="T33" fmla="*/ 35 h 125"/>
                <a:gd name="T34" fmla="*/ 40 w 50"/>
                <a:gd name="T35" fmla="*/ 35 h 125"/>
                <a:gd name="T36" fmla="*/ 35 w 50"/>
                <a:gd name="T37" fmla="*/ 15 h 125"/>
                <a:gd name="T38" fmla="*/ 35 w 50"/>
                <a:gd name="T39" fmla="*/ 10 h 125"/>
                <a:gd name="T40" fmla="*/ 25 w 50"/>
                <a:gd name="T41" fmla="*/ 10 h 125"/>
                <a:gd name="T42" fmla="*/ 25 w 50"/>
                <a:gd name="T43" fmla="*/ 10 h 125"/>
                <a:gd name="T44" fmla="*/ 20 w 50"/>
                <a:gd name="T45" fmla="*/ 15 h 125"/>
                <a:gd name="T46" fmla="*/ 15 w 50"/>
                <a:gd name="T47" fmla="*/ 25 h 125"/>
                <a:gd name="T48" fmla="*/ 15 w 50"/>
                <a:gd name="T49" fmla="*/ 60 h 125"/>
                <a:gd name="T50" fmla="*/ 15 w 50"/>
                <a:gd name="T51" fmla="*/ 60 h 125"/>
                <a:gd name="T52" fmla="*/ 15 w 50"/>
                <a:gd name="T53" fmla="*/ 100 h 125"/>
                <a:gd name="T54" fmla="*/ 20 w 50"/>
                <a:gd name="T55" fmla="*/ 110 h 125"/>
                <a:gd name="T56" fmla="*/ 30 w 50"/>
                <a:gd name="T57" fmla="*/ 115 h 125"/>
                <a:gd name="T58" fmla="*/ 30 w 50"/>
                <a:gd name="T59" fmla="*/ 115 h 125"/>
                <a:gd name="T60" fmla="*/ 35 w 50"/>
                <a:gd name="T61" fmla="*/ 110 h 125"/>
                <a:gd name="T62" fmla="*/ 35 w 50"/>
                <a:gd name="T63" fmla="*/ 105 h 125"/>
                <a:gd name="T64" fmla="*/ 40 w 50"/>
                <a:gd name="T65" fmla="*/ 90 h 125"/>
                <a:gd name="T66" fmla="*/ 50 w 50"/>
                <a:gd name="T67" fmla="*/ 90 h 125"/>
                <a:gd name="T68" fmla="*/ 50 w 50"/>
                <a:gd name="T69" fmla="*/ 90 h 125"/>
                <a:gd name="T70" fmla="*/ 50 w 50"/>
                <a:gd name="T71" fmla="*/ 100 h 125"/>
                <a:gd name="T72" fmla="*/ 45 w 50"/>
                <a:gd name="T73" fmla="*/ 115 h 125"/>
                <a:gd name="T74" fmla="*/ 40 w 50"/>
                <a:gd name="T75" fmla="*/ 120 h 125"/>
                <a:gd name="T76" fmla="*/ 25 w 50"/>
                <a:gd name="T77" fmla="*/ 125 h 125"/>
                <a:gd name="T78" fmla="*/ 25 w 50"/>
                <a:gd name="T79" fmla="*/ 125 h 1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" h="125">
                  <a:moveTo>
                    <a:pt x="25" y="125"/>
                  </a:moveTo>
                  <a:lnTo>
                    <a:pt x="25" y="125"/>
                  </a:lnTo>
                  <a:lnTo>
                    <a:pt x="10" y="120"/>
                  </a:lnTo>
                  <a:lnTo>
                    <a:pt x="5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5" y="10"/>
                  </a:lnTo>
                  <a:lnTo>
                    <a:pt x="50" y="20"/>
                  </a:lnTo>
                  <a:lnTo>
                    <a:pt x="50" y="35"/>
                  </a:lnTo>
                  <a:lnTo>
                    <a:pt x="40" y="35"/>
                  </a:lnTo>
                  <a:lnTo>
                    <a:pt x="35" y="15"/>
                  </a:lnTo>
                  <a:lnTo>
                    <a:pt x="35" y="10"/>
                  </a:lnTo>
                  <a:lnTo>
                    <a:pt x="25" y="10"/>
                  </a:lnTo>
                  <a:lnTo>
                    <a:pt x="20" y="15"/>
                  </a:lnTo>
                  <a:lnTo>
                    <a:pt x="15" y="25"/>
                  </a:lnTo>
                  <a:lnTo>
                    <a:pt x="15" y="60"/>
                  </a:lnTo>
                  <a:lnTo>
                    <a:pt x="15" y="100"/>
                  </a:lnTo>
                  <a:lnTo>
                    <a:pt x="20" y="110"/>
                  </a:lnTo>
                  <a:lnTo>
                    <a:pt x="30" y="115"/>
                  </a:lnTo>
                  <a:lnTo>
                    <a:pt x="35" y="110"/>
                  </a:lnTo>
                  <a:lnTo>
                    <a:pt x="35" y="105"/>
                  </a:lnTo>
                  <a:lnTo>
                    <a:pt x="40" y="90"/>
                  </a:lnTo>
                  <a:lnTo>
                    <a:pt x="50" y="90"/>
                  </a:lnTo>
                  <a:lnTo>
                    <a:pt x="50" y="100"/>
                  </a:lnTo>
                  <a:lnTo>
                    <a:pt x="45" y="115"/>
                  </a:lnTo>
                  <a:lnTo>
                    <a:pt x="40" y="120"/>
                  </a:lnTo>
                  <a:lnTo>
                    <a:pt x="25" y="12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3" name="Freeform 16"/>
            <p:cNvSpPr>
              <a:spLocks/>
            </p:cNvSpPr>
            <p:nvPr/>
          </p:nvSpPr>
          <p:spPr bwMode="auto">
            <a:xfrm>
              <a:off x="2294" y="291"/>
              <a:ext cx="45" cy="119"/>
            </a:xfrm>
            <a:custGeom>
              <a:avLst/>
              <a:gdLst>
                <a:gd name="T0" fmla="*/ 0 w 45"/>
                <a:gd name="T1" fmla="*/ 120 h 120"/>
                <a:gd name="T2" fmla="*/ 0 w 45"/>
                <a:gd name="T3" fmla="*/ 0 h 120"/>
                <a:gd name="T4" fmla="*/ 40 w 45"/>
                <a:gd name="T5" fmla="*/ 0 h 120"/>
                <a:gd name="T6" fmla="*/ 40 w 45"/>
                <a:gd name="T7" fmla="*/ 10 h 120"/>
                <a:gd name="T8" fmla="*/ 15 w 45"/>
                <a:gd name="T9" fmla="*/ 10 h 120"/>
                <a:gd name="T10" fmla="*/ 15 w 45"/>
                <a:gd name="T11" fmla="*/ 55 h 120"/>
                <a:gd name="T12" fmla="*/ 40 w 45"/>
                <a:gd name="T13" fmla="*/ 55 h 120"/>
                <a:gd name="T14" fmla="*/ 40 w 45"/>
                <a:gd name="T15" fmla="*/ 65 h 120"/>
                <a:gd name="T16" fmla="*/ 15 w 45"/>
                <a:gd name="T17" fmla="*/ 65 h 120"/>
                <a:gd name="T18" fmla="*/ 15 w 45"/>
                <a:gd name="T19" fmla="*/ 110 h 120"/>
                <a:gd name="T20" fmla="*/ 45 w 45"/>
                <a:gd name="T21" fmla="*/ 110 h 120"/>
                <a:gd name="T22" fmla="*/ 45 w 45"/>
                <a:gd name="T23" fmla="*/ 120 h 120"/>
                <a:gd name="T24" fmla="*/ 0 w 45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120">
                  <a:moveTo>
                    <a:pt x="0" y="12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5" y="10"/>
                  </a:lnTo>
                  <a:lnTo>
                    <a:pt x="15" y="55"/>
                  </a:lnTo>
                  <a:lnTo>
                    <a:pt x="40" y="55"/>
                  </a:lnTo>
                  <a:lnTo>
                    <a:pt x="40" y="65"/>
                  </a:lnTo>
                  <a:lnTo>
                    <a:pt x="15" y="65"/>
                  </a:lnTo>
                  <a:lnTo>
                    <a:pt x="15" y="110"/>
                  </a:lnTo>
                  <a:lnTo>
                    <a:pt x="45" y="110"/>
                  </a:lnTo>
                  <a:lnTo>
                    <a:pt x="45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" name="Freeform 15"/>
            <p:cNvSpPr>
              <a:spLocks/>
            </p:cNvSpPr>
            <p:nvPr/>
          </p:nvSpPr>
          <p:spPr bwMode="auto">
            <a:xfrm>
              <a:off x="2344" y="291"/>
              <a:ext cx="50" cy="124"/>
            </a:xfrm>
            <a:custGeom>
              <a:avLst/>
              <a:gdLst>
                <a:gd name="T0" fmla="*/ 25 w 50"/>
                <a:gd name="T1" fmla="*/ 125 h 125"/>
                <a:gd name="T2" fmla="*/ 25 w 50"/>
                <a:gd name="T3" fmla="*/ 125 h 125"/>
                <a:gd name="T4" fmla="*/ 10 w 50"/>
                <a:gd name="T5" fmla="*/ 120 h 125"/>
                <a:gd name="T6" fmla="*/ 5 w 50"/>
                <a:gd name="T7" fmla="*/ 115 h 125"/>
                <a:gd name="T8" fmla="*/ 0 w 50"/>
                <a:gd name="T9" fmla="*/ 105 h 125"/>
                <a:gd name="T10" fmla="*/ 0 w 50"/>
                <a:gd name="T11" fmla="*/ 90 h 125"/>
                <a:gd name="T12" fmla="*/ 0 w 50"/>
                <a:gd name="T13" fmla="*/ 90 h 125"/>
                <a:gd name="T14" fmla="*/ 10 w 50"/>
                <a:gd name="T15" fmla="*/ 90 h 125"/>
                <a:gd name="T16" fmla="*/ 10 w 50"/>
                <a:gd name="T17" fmla="*/ 90 h 125"/>
                <a:gd name="T18" fmla="*/ 10 w 50"/>
                <a:gd name="T19" fmla="*/ 90 h 125"/>
                <a:gd name="T20" fmla="*/ 15 w 50"/>
                <a:gd name="T21" fmla="*/ 105 h 125"/>
                <a:gd name="T22" fmla="*/ 20 w 50"/>
                <a:gd name="T23" fmla="*/ 110 h 125"/>
                <a:gd name="T24" fmla="*/ 25 w 50"/>
                <a:gd name="T25" fmla="*/ 115 h 125"/>
                <a:gd name="T26" fmla="*/ 25 w 50"/>
                <a:gd name="T27" fmla="*/ 115 h 125"/>
                <a:gd name="T28" fmla="*/ 30 w 50"/>
                <a:gd name="T29" fmla="*/ 110 h 125"/>
                <a:gd name="T30" fmla="*/ 35 w 50"/>
                <a:gd name="T31" fmla="*/ 110 h 125"/>
                <a:gd name="T32" fmla="*/ 35 w 50"/>
                <a:gd name="T33" fmla="*/ 95 h 125"/>
                <a:gd name="T34" fmla="*/ 35 w 50"/>
                <a:gd name="T35" fmla="*/ 95 h 125"/>
                <a:gd name="T36" fmla="*/ 35 w 50"/>
                <a:gd name="T37" fmla="*/ 85 h 125"/>
                <a:gd name="T38" fmla="*/ 30 w 50"/>
                <a:gd name="T39" fmla="*/ 75 h 125"/>
                <a:gd name="T40" fmla="*/ 10 w 50"/>
                <a:gd name="T41" fmla="*/ 50 h 125"/>
                <a:gd name="T42" fmla="*/ 10 w 50"/>
                <a:gd name="T43" fmla="*/ 50 h 125"/>
                <a:gd name="T44" fmla="*/ 5 w 50"/>
                <a:gd name="T45" fmla="*/ 40 h 125"/>
                <a:gd name="T46" fmla="*/ 0 w 50"/>
                <a:gd name="T47" fmla="*/ 25 h 125"/>
                <a:gd name="T48" fmla="*/ 0 w 50"/>
                <a:gd name="T49" fmla="*/ 25 h 125"/>
                <a:gd name="T50" fmla="*/ 0 w 50"/>
                <a:gd name="T51" fmla="*/ 15 h 125"/>
                <a:gd name="T52" fmla="*/ 5 w 50"/>
                <a:gd name="T53" fmla="*/ 5 h 125"/>
                <a:gd name="T54" fmla="*/ 15 w 50"/>
                <a:gd name="T55" fmla="*/ 0 h 125"/>
                <a:gd name="T56" fmla="*/ 25 w 50"/>
                <a:gd name="T57" fmla="*/ 0 h 125"/>
                <a:gd name="T58" fmla="*/ 25 w 50"/>
                <a:gd name="T59" fmla="*/ 0 h 125"/>
                <a:gd name="T60" fmla="*/ 35 w 50"/>
                <a:gd name="T61" fmla="*/ 0 h 125"/>
                <a:gd name="T62" fmla="*/ 45 w 50"/>
                <a:gd name="T63" fmla="*/ 10 h 125"/>
                <a:gd name="T64" fmla="*/ 45 w 50"/>
                <a:gd name="T65" fmla="*/ 20 h 125"/>
                <a:gd name="T66" fmla="*/ 50 w 50"/>
                <a:gd name="T67" fmla="*/ 30 h 125"/>
                <a:gd name="T68" fmla="*/ 50 w 50"/>
                <a:gd name="T69" fmla="*/ 35 h 125"/>
                <a:gd name="T70" fmla="*/ 35 w 50"/>
                <a:gd name="T71" fmla="*/ 35 h 125"/>
                <a:gd name="T72" fmla="*/ 35 w 50"/>
                <a:gd name="T73" fmla="*/ 30 h 125"/>
                <a:gd name="T74" fmla="*/ 35 w 50"/>
                <a:gd name="T75" fmla="*/ 30 h 125"/>
                <a:gd name="T76" fmla="*/ 35 w 50"/>
                <a:gd name="T77" fmla="*/ 15 h 125"/>
                <a:gd name="T78" fmla="*/ 30 w 50"/>
                <a:gd name="T79" fmla="*/ 10 h 125"/>
                <a:gd name="T80" fmla="*/ 25 w 50"/>
                <a:gd name="T81" fmla="*/ 10 h 125"/>
                <a:gd name="T82" fmla="*/ 25 w 50"/>
                <a:gd name="T83" fmla="*/ 10 h 125"/>
                <a:gd name="T84" fmla="*/ 15 w 50"/>
                <a:gd name="T85" fmla="*/ 15 h 125"/>
                <a:gd name="T86" fmla="*/ 15 w 50"/>
                <a:gd name="T87" fmla="*/ 25 h 125"/>
                <a:gd name="T88" fmla="*/ 15 w 50"/>
                <a:gd name="T89" fmla="*/ 25 h 125"/>
                <a:gd name="T90" fmla="*/ 15 w 50"/>
                <a:gd name="T91" fmla="*/ 35 h 125"/>
                <a:gd name="T92" fmla="*/ 20 w 50"/>
                <a:gd name="T93" fmla="*/ 45 h 125"/>
                <a:gd name="T94" fmla="*/ 40 w 50"/>
                <a:gd name="T95" fmla="*/ 70 h 125"/>
                <a:gd name="T96" fmla="*/ 40 w 50"/>
                <a:gd name="T97" fmla="*/ 70 h 125"/>
                <a:gd name="T98" fmla="*/ 45 w 50"/>
                <a:gd name="T99" fmla="*/ 80 h 125"/>
                <a:gd name="T100" fmla="*/ 50 w 50"/>
                <a:gd name="T101" fmla="*/ 95 h 125"/>
                <a:gd name="T102" fmla="*/ 50 w 50"/>
                <a:gd name="T103" fmla="*/ 95 h 125"/>
                <a:gd name="T104" fmla="*/ 45 w 50"/>
                <a:gd name="T105" fmla="*/ 105 h 125"/>
                <a:gd name="T106" fmla="*/ 45 w 50"/>
                <a:gd name="T107" fmla="*/ 115 h 125"/>
                <a:gd name="T108" fmla="*/ 35 w 50"/>
                <a:gd name="T109" fmla="*/ 120 h 125"/>
                <a:gd name="T110" fmla="*/ 25 w 50"/>
                <a:gd name="T111" fmla="*/ 125 h 125"/>
                <a:gd name="T112" fmla="*/ 25 w 50"/>
                <a:gd name="T113" fmla="*/ 125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125">
                  <a:moveTo>
                    <a:pt x="25" y="125"/>
                  </a:moveTo>
                  <a:lnTo>
                    <a:pt x="25" y="125"/>
                  </a:lnTo>
                  <a:lnTo>
                    <a:pt x="10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10" y="90"/>
                  </a:lnTo>
                  <a:lnTo>
                    <a:pt x="15" y="105"/>
                  </a:lnTo>
                  <a:lnTo>
                    <a:pt x="20" y="110"/>
                  </a:lnTo>
                  <a:lnTo>
                    <a:pt x="25" y="115"/>
                  </a:lnTo>
                  <a:lnTo>
                    <a:pt x="30" y="110"/>
                  </a:lnTo>
                  <a:lnTo>
                    <a:pt x="35" y="110"/>
                  </a:lnTo>
                  <a:lnTo>
                    <a:pt x="35" y="95"/>
                  </a:lnTo>
                  <a:lnTo>
                    <a:pt x="35" y="85"/>
                  </a:lnTo>
                  <a:lnTo>
                    <a:pt x="30" y="75"/>
                  </a:lnTo>
                  <a:lnTo>
                    <a:pt x="10" y="50"/>
                  </a:lnTo>
                  <a:lnTo>
                    <a:pt x="5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5" y="10"/>
                  </a:lnTo>
                  <a:lnTo>
                    <a:pt x="45" y="20"/>
                  </a:lnTo>
                  <a:lnTo>
                    <a:pt x="50" y="30"/>
                  </a:lnTo>
                  <a:lnTo>
                    <a:pt x="50" y="35"/>
                  </a:lnTo>
                  <a:lnTo>
                    <a:pt x="35" y="35"/>
                  </a:lnTo>
                  <a:lnTo>
                    <a:pt x="35" y="30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15" y="35"/>
                  </a:lnTo>
                  <a:lnTo>
                    <a:pt x="20" y="45"/>
                  </a:lnTo>
                  <a:lnTo>
                    <a:pt x="40" y="70"/>
                  </a:lnTo>
                  <a:lnTo>
                    <a:pt x="45" y="80"/>
                  </a:lnTo>
                  <a:lnTo>
                    <a:pt x="50" y="95"/>
                  </a:lnTo>
                  <a:lnTo>
                    <a:pt x="45" y="105"/>
                  </a:lnTo>
                  <a:lnTo>
                    <a:pt x="45" y="115"/>
                  </a:lnTo>
                  <a:lnTo>
                    <a:pt x="35" y="120"/>
                  </a:lnTo>
                  <a:lnTo>
                    <a:pt x="25" y="12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" name="Freeform 14"/>
            <p:cNvSpPr>
              <a:spLocks noEditPoints="1"/>
            </p:cNvSpPr>
            <p:nvPr/>
          </p:nvSpPr>
          <p:spPr bwMode="auto">
            <a:xfrm>
              <a:off x="1599" y="466"/>
              <a:ext cx="61" cy="119"/>
            </a:xfrm>
            <a:custGeom>
              <a:avLst/>
              <a:gdLst>
                <a:gd name="T0" fmla="*/ 46 w 61"/>
                <a:gd name="T1" fmla="*/ 120 h 120"/>
                <a:gd name="T2" fmla="*/ 41 w 61"/>
                <a:gd name="T3" fmla="*/ 90 h 120"/>
                <a:gd name="T4" fmla="*/ 15 w 61"/>
                <a:gd name="T5" fmla="*/ 90 h 120"/>
                <a:gd name="T6" fmla="*/ 10 w 61"/>
                <a:gd name="T7" fmla="*/ 120 h 120"/>
                <a:gd name="T8" fmla="*/ 0 w 61"/>
                <a:gd name="T9" fmla="*/ 120 h 120"/>
                <a:gd name="T10" fmla="*/ 20 w 61"/>
                <a:gd name="T11" fmla="*/ 0 h 120"/>
                <a:gd name="T12" fmla="*/ 36 w 61"/>
                <a:gd name="T13" fmla="*/ 0 h 120"/>
                <a:gd name="T14" fmla="*/ 61 w 61"/>
                <a:gd name="T15" fmla="*/ 120 h 120"/>
                <a:gd name="T16" fmla="*/ 46 w 61"/>
                <a:gd name="T17" fmla="*/ 120 h 120"/>
                <a:gd name="T18" fmla="*/ 31 w 61"/>
                <a:gd name="T19" fmla="*/ 15 h 120"/>
                <a:gd name="T20" fmla="*/ 20 w 61"/>
                <a:gd name="T21" fmla="*/ 80 h 120"/>
                <a:gd name="T22" fmla="*/ 41 w 61"/>
                <a:gd name="T23" fmla="*/ 80 h 120"/>
                <a:gd name="T24" fmla="*/ 31 w 61"/>
                <a:gd name="T25" fmla="*/ 15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120">
                  <a:moveTo>
                    <a:pt x="46" y="120"/>
                  </a:moveTo>
                  <a:lnTo>
                    <a:pt x="41" y="90"/>
                  </a:lnTo>
                  <a:lnTo>
                    <a:pt x="15" y="90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61" y="120"/>
                  </a:lnTo>
                  <a:lnTo>
                    <a:pt x="46" y="120"/>
                  </a:lnTo>
                  <a:close/>
                  <a:moveTo>
                    <a:pt x="31" y="15"/>
                  </a:moveTo>
                  <a:lnTo>
                    <a:pt x="20" y="80"/>
                  </a:lnTo>
                  <a:lnTo>
                    <a:pt x="41" y="8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6" name="Freeform 13"/>
            <p:cNvSpPr>
              <a:spLocks noEditPoints="1"/>
            </p:cNvSpPr>
            <p:nvPr/>
          </p:nvSpPr>
          <p:spPr bwMode="auto">
            <a:xfrm>
              <a:off x="1668" y="466"/>
              <a:ext cx="50" cy="119"/>
            </a:xfrm>
            <a:custGeom>
              <a:avLst/>
              <a:gdLst>
                <a:gd name="T0" fmla="*/ 25 w 50"/>
                <a:gd name="T1" fmla="*/ 120 h 120"/>
                <a:gd name="T2" fmla="*/ 0 w 50"/>
                <a:gd name="T3" fmla="*/ 120 h 120"/>
                <a:gd name="T4" fmla="*/ 0 w 50"/>
                <a:gd name="T5" fmla="*/ 0 h 120"/>
                <a:gd name="T6" fmla="*/ 20 w 50"/>
                <a:gd name="T7" fmla="*/ 0 h 120"/>
                <a:gd name="T8" fmla="*/ 20 w 50"/>
                <a:gd name="T9" fmla="*/ 0 h 120"/>
                <a:gd name="T10" fmla="*/ 35 w 50"/>
                <a:gd name="T11" fmla="*/ 5 h 120"/>
                <a:gd name="T12" fmla="*/ 45 w 50"/>
                <a:gd name="T13" fmla="*/ 15 h 120"/>
                <a:gd name="T14" fmla="*/ 50 w 50"/>
                <a:gd name="T15" fmla="*/ 30 h 120"/>
                <a:gd name="T16" fmla="*/ 50 w 50"/>
                <a:gd name="T17" fmla="*/ 55 h 120"/>
                <a:gd name="T18" fmla="*/ 50 w 50"/>
                <a:gd name="T19" fmla="*/ 60 h 120"/>
                <a:gd name="T20" fmla="*/ 50 w 50"/>
                <a:gd name="T21" fmla="*/ 60 h 120"/>
                <a:gd name="T22" fmla="*/ 50 w 50"/>
                <a:gd name="T23" fmla="*/ 85 h 120"/>
                <a:gd name="T24" fmla="*/ 45 w 50"/>
                <a:gd name="T25" fmla="*/ 105 h 120"/>
                <a:gd name="T26" fmla="*/ 40 w 50"/>
                <a:gd name="T27" fmla="*/ 115 h 120"/>
                <a:gd name="T28" fmla="*/ 25 w 50"/>
                <a:gd name="T29" fmla="*/ 120 h 120"/>
                <a:gd name="T30" fmla="*/ 25 w 50"/>
                <a:gd name="T31" fmla="*/ 120 h 120"/>
                <a:gd name="T32" fmla="*/ 35 w 50"/>
                <a:gd name="T33" fmla="*/ 55 h 120"/>
                <a:gd name="T34" fmla="*/ 35 w 50"/>
                <a:gd name="T35" fmla="*/ 55 h 120"/>
                <a:gd name="T36" fmla="*/ 35 w 50"/>
                <a:gd name="T37" fmla="*/ 20 h 120"/>
                <a:gd name="T38" fmla="*/ 30 w 50"/>
                <a:gd name="T39" fmla="*/ 15 h 120"/>
                <a:gd name="T40" fmla="*/ 20 w 50"/>
                <a:gd name="T41" fmla="*/ 10 h 120"/>
                <a:gd name="T42" fmla="*/ 10 w 50"/>
                <a:gd name="T43" fmla="*/ 10 h 120"/>
                <a:gd name="T44" fmla="*/ 10 w 50"/>
                <a:gd name="T45" fmla="*/ 110 h 120"/>
                <a:gd name="T46" fmla="*/ 20 w 50"/>
                <a:gd name="T47" fmla="*/ 110 h 120"/>
                <a:gd name="T48" fmla="*/ 20 w 50"/>
                <a:gd name="T49" fmla="*/ 110 h 120"/>
                <a:gd name="T50" fmla="*/ 30 w 50"/>
                <a:gd name="T51" fmla="*/ 105 h 120"/>
                <a:gd name="T52" fmla="*/ 35 w 50"/>
                <a:gd name="T53" fmla="*/ 100 h 120"/>
                <a:gd name="T54" fmla="*/ 35 w 50"/>
                <a:gd name="T55" fmla="*/ 60 h 120"/>
                <a:gd name="T56" fmla="*/ 35 w 50"/>
                <a:gd name="T57" fmla="*/ 55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" h="120">
                  <a:moveTo>
                    <a:pt x="25" y="120"/>
                  </a:moveTo>
                  <a:lnTo>
                    <a:pt x="0" y="1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5" y="5"/>
                  </a:lnTo>
                  <a:lnTo>
                    <a:pt x="45" y="15"/>
                  </a:lnTo>
                  <a:lnTo>
                    <a:pt x="50" y="30"/>
                  </a:lnTo>
                  <a:lnTo>
                    <a:pt x="50" y="55"/>
                  </a:lnTo>
                  <a:lnTo>
                    <a:pt x="50" y="60"/>
                  </a:lnTo>
                  <a:lnTo>
                    <a:pt x="50" y="85"/>
                  </a:lnTo>
                  <a:lnTo>
                    <a:pt x="45" y="105"/>
                  </a:lnTo>
                  <a:lnTo>
                    <a:pt x="40" y="115"/>
                  </a:lnTo>
                  <a:lnTo>
                    <a:pt x="25" y="120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5" y="20"/>
                  </a:lnTo>
                  <a:lnTo>
                    <a:pt x="30" y="15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110"/>
                  </a:lnTo>
                  <a:lnTo>
                    <a:pt x="20" y="110"/>
                  </a:lnTo>
                  <a:lnTo>
                    <a:pt x="30" y="105"/>
                  </a:lnTo>
                  <a:lnTo>
                    <a:pt x="35" y="100"/>
                  </a:lnTo>
                  <a:lnTo>
                    <a:pt x="35" y="60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7" name="Freeform 12"/>
            <p:cNvSpPr>
              <a:spLocks/>
            </p:cNvSpPr>
            <p:nvPr/>
          </p:nvSpPr>
          <p:spPr bwMode="auto">
            <a:xfrm>
              <a:off x="1724" y="466"/>
              <a:ext cx="61" cy="119"/>
            </a:xfrm>
            <a:custGeom>
              <a:avLst/>
              <a:gdLst>
                <a:gd name="T0" fmla="*/ 41 w 61"/>
                <a:gd name="T1" fmla="*/ 120 h 120"/>
                <a:gd name="T2" fmla="*/ 26 w 61"/>
                <a:gd name="T3" fmla="*/ 120 h 120"/>
                <a:gd name="T4" fmla="*/ 0 w 61"/>
                <a:gd name="T5" fmla="*/ 0 h 120"/>
                <a:gd name="T6" fmla="*/ 15 w 61"/>
                <a:gd name="T7" fmla="*/ 0 h 120"/>
                <a:gd name="T8" fmla="*/ 15 w 61"/>
                <a:gd name="T9" fmla="*/ 0 h 120"/>
                <a:gd name="T10" fmla="*/ 31 w 61"/>
                <a:gd name="T11" fmla="*/ 105 h 120"/>
                <a:gd name="T12" fmla="*/ 51 w 61"/>
                <a:gd name="T13" fmla="*/ 0 h 120"/>
                <a:gd name="T14" fmla="*/ 61 w 61"/>
                <a:gd name="T15" fmla="*/ 0 h 120"/>
                <a:gd name="T16" fmla="*/ 41 w 61"/>
                <a:gd name="T17" fmla="*/ 12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120">
                  <a:moveTo>
                    <a:pt x="41" y="120"/>
                  </a:moveTo>
                  <a:lnTo>
                    <a:pt x="26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1" y="105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41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8" name="Rectangle 11"/>
            <p:cNvSpPr>
              <a:spLocks noChangeArrowheads="1"/>
            </p:cNvSpPr>
            <p:nvPr/>
          </p:nvSpPr>
          <p:spPr bwMode="auto">
            <a:xfrm>
              <a:off x="1795" y="466"/>
              <a:ext cx="11" cy="119"/>
            </a:xfrm>
            <a:prstGeom prst="rect">
              <a:avLst/>
            </a:prstGeom>
            <a:solidFill>
              <a:srgbClr val="0C2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9" name="Freeform 10"/>
            <p:cNvSpPr>
              <a:spLocks/>
            </p:cNvSpPr>
            <p:nvPr/>
          </p:nvSpPr>
          <p:spPr bwMode="auto">
            <a:xfrm>
              <a:off x="1819" y="466"/>
              <a:ext cx="53" cy="119"/>
            </a:xfrm>
            <a:custGeom>
              <a:avLst/>
              <a:gdLst>
                <a:gd name="T0" fmla="*/ 25 w 51"/>
                <a:gd name="T1" fmla="*/ 120 h 120"/>
                <a:gd name="T2" fmla="*/ 25 w 51"/>
                <a:gd name="T3" fmla="*/ 120 h 120"/>
                <a:gd name="T4" fmla="*/ 10 w 51"/>
                <a:gd name="T5" fmla="*/ 120 h 120"/>
                <a:gd name="T6" fmla="*/ 5 w 51"/>
                <a:gd name="T7" fmla="*/ 115 h 120"/>
                <a:gd name="T8" fmla="*/ 0 w 51"/>
                <a:gd name="T9" fmla="*/ 105 h 120"/>
                <a:gd name="T10" fmla="*/ 0 w 51"/>
                <a:gd name="T11" fmla="*/ 90 h 120"/>
                <a:gd name="T12" fmla="*/ 0 w 51"/>
                <a:gd name="T13" fmla="*/ 85 h 120"/>
                <a:gd name="T14" fmla="*/ 10 w 51"/>
                <a:gd name="T15" fmla="*/ 85 h 120"/>
                <a:gd name="T16" fmla="*/ 10 w 51"/>
                <a:gd name="T17" fmla="*/ 90 h 120"/>
                <a:gd name="T18" fmla="*/ 10 w 51"/>
                <a:gd name="T19" fmla="*/ 90 h 120"/>
                <a:gd name="T20" fmla="*/ 15 w 51"/>
                <a:gd name="T21" fmla="*/ 105 h 120"/>
                <a:gd name="T22" fmla="*/ 15 w 51"/>
                <a:gd name="T23" fmla="*/ 110 h 120"/>
                <a:gd name="T24" fmla="*/ 25 w 51"/>
                <a:gd name="T25" fmla="*/ 110 h 120"/>
                <a:gd name="T26" fmla="*/ 25 w 51"/>
                <a:gd name="T27" fmla="*/ 110 h 120"/>
                <a:gd name="T28" fmla="*/ 30 w 51"/>
                <a:gd name="T29" fmla="*/ 110 h 120"/>
                <a:gd name="T30" fmla="*/ 30 w 51"/>
                <a:gd name="T31" fmla="*/ 105 h 120"/>
                <a:gd name="T32" fmla="*/ 35 w 51"/>
                <a:gd name="T33" fmla="*/ 95 h 120"/>
                <a:gd name="T34" fmla="*/ 35 w 51"/>
                <a:gd name="T35" fmla="*/ 95 h 120"/>
                <a:gd name="T36" fmla="*/ 35 w 51"/>
                <a:gd name="T37" fmla="*/ 85 h 120"/>
                <a:gd name="T38" fmla="*/ 25 w 51"/>
                <a:gd name="T39" fmla="*/ 75 h 120"/>
                <a:gd name="T40" fmla="*/ 10 w 51"/>
                <a:gd name="T41" fmla="*/ 50 h 120"/>
                <a:gd name="T42" fmla="*/ 10 w 51"/>
                <a:gd name="T43" fmla="*/ 50 h 120"/>
                <a:gd name="T44" fmla="*/ 0 w 51"/>
                <a:gd name="T45" fmla="*/ 35 h 120"/>
                <a:gd name="T46" fmla="*/ 0 w 51"/>
                <a:gd name="T47" fmla="*/ 25 h 120"/>
                <a:gd name="T48" fmla="*/ 0 w 51"/>
                <a:gd name="T49" fmla="*/ 25 h 120"/>
                <a:gd name="T50" fmla="*/ 0 w 51"/>
                <a:gd name="T51" fmla="*/ 15 h 120"/>
                <a:gd name="T52" fmla="*/ 5 w 51"/>
                <a:gd name="T53" fmla="*/ 5 h 120"/>
                <a:gd name="T54" fmla="*/ 15 w 51"/>
                <a:gd name="T55" fmla="*/ 0 h 120"/>
                <a:gd name="T56" fmla="*/ 25 w 51"/>
                <a:gd name="T57" fmla="*/ 0 h 120"/>
                <a:gd name="T58" fmla="*/ 25 w 51"/>
                <a:gd name="T59" fmla="*/ 0 h 120"/>
                <a:gd name="T60" fmla="*/ 35 w 51"/>
                <a:gd name="T61" fmla="*/ 0 h 120"/>
                <a:gd name="T62" fmla="*/ 46 w 51"/>
                <a:gd name="T63" fmla="*/ 5 h 120"/>
                <a:gd name="T64" fmla="*/ 46 w 51"/>
                <a:gd name="T65" fmla="*/ 15 h 120"/>
                <a:gd name="T66" fmla="*/ 46 w 51"/>
                <a:gd name="T67" fmla="*/ 30 h 120"/>
                <a:gd name="T68" fmla="*/ 46 w 51"/>
                <a:gd name="T69" fmla="*/ 30 h 120"/>
                <a:gd name="T70" fmla="*/ 35 w 51"/>
                <a:gd name="T71" fmla="*/ 30 h 120"/>
                <a:gd name="T72" fmla="*/ 35 w 51"/>
                <a:gd name="T73" fmla="*/ 30 h 120"/>
                <a:gd name="T74" fmla="*/ 35 w 51"/>
                <a:gd name="T75" fmla="*/ 30 h 120"/>
                <a:gd name="T76" fmla="*/ 35 w 51"/>
                <a:gd name="T77" fmla="*/ 15 h 120"/>
                <a:gd name="T78" fmla="*/ 30 w 51"/>
                <a:gd name="T79" fmla="*/ 10 h 120"/>
                <a:gd name="T80" fmla="*/ 25 w 51"/>
                <a:gd name="T81" fmla="*/ 10 h 120"/>
                <a:gd name="T82" fmla="*/ 25 w 51"/>
                <a:gd name="T83" fmla="*/ 10 h 120"/>
                <a:gd name="T84" fmla="*/ 15 w 51"/>
                <a:gd name="T85" fmla="*/ 10 h 120"/>
                <a:gd name="T86" fmla="*/ 10 w 51"/>
                <a:gd name="T87" fmla="*/ 25 h 120"/>
                <a:gd name="T88" fmla="*/ 10 w 51"/>
                <a:gd name="T89" fmla="*/ 25 h 120"/>
                <a:gd name="T90" fmla="*/ 15 w 51"/>
                <a:gd name="T91" fmla="*/ 35 h 120"/>
                <a:gd name="T92" fmla="*/ 20 w 51"/>
                <a:gd name="T93" fmla="*/ 45 h 120"/>
                <a:gd name="T94" fmla="*/ 41 w 51"/>
                <a:gd name="T95" fmla="*/ 70 h 120"/>
                <a:gd name="T96" fmla="*/ 41 w 51"/>
                <a:gd name="T97" fmla="*/ 70 h 120"/>
                <a:gd name="T98" fmla="*/ 46 w 51"/>
                <a:gd name="T99" fmla="*/ 80 h 120"/>
                <a:gd name="T100" fmla="*/ 51 w 51"/>
                <a:gd name="T101" fmla="*/ 95 h 120"/>
                <a:gd name="T102" fmla="*/ 51 w 51"/>
                <a:gd name="T103" fmla="*/ 95 h 120"/>
                <a:gd name="T104" fmla="*/ 46 w 51"/>
                <a:gd name="T105" fmla="*/ 105 h 120"/>
                <a:gd name="T106" fmla="*/ 46 w 51"/>
                <a:gd name="T107" fmla="*/ 115 h 120"/>
                <a:gd name="T108" fmla="*/ 35 w 51"/>
                <a:gd name="T109" fmla="*/ 120 h 120"/>
                <a:gd name="T110" fmla="*/ 25 w 51"/>
                <a:gd name="T111" fmla="*/ 120 h 120"/>
                <a:gd name="T112" fmla="*/ 25 w 51"/>
                <a:gd name="T113" fmla="*/ 120 h 1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10" y="85"/>
                  </a:lnTo>
                  <a:lnTo>
                    <a:pt x="10" y="90"/>
                  </a:lnTo>
                  <a:lnTo>
                    <a:pt x="15" y="105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0" y="105"/>
                  </a:lnTo>
                  <a:lnTo>
                    <a:pt x="35" y="95"/>
                  </a:lnTo>
                  <a:lnTo>
                    <a:pt x="35" y="85"/>
                  </a:lnTo>
                  <a:lnTo>
                    <a:pt x="25" y="75"/>
                  </a:lnTo>
                  <a:lnTo>
                    <a:pt x="1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5"/>
                  </a:lnTo>
                  <a:lnTo>
                    <a:pt x="46" y="15"/>
                  </a:lnTo>
                  <a:lnTo>
                    <a:pt x="46" y="30"/>
                  </a:lnTo>
                  <a:lnTo>
                    <a:pt x="35" y="30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15" y="10"/>
                  </a:lnTo>
                  <a:lnTo>
                    <a:pt x="10" y="25"/>
                  </a:lnTo>
                  <a:lnTo>
                    <a:pt x="15" y="35"/>
                  </a:lnTo>
                  <a:lnTo>
                    <a:pt x="20" y="45"/>
                  </a:lnTo>
                  <a:lnTo>
                    <a:pt x="41" y="70"/>
                  </a:lnTo>
                  <a:lnTo>
                    <a:pt x="46" y="80"/>
                  </a:lnTo>
                  <a:lnTo>
                    <a:pt x="51" y="95"/>
                  </a:lnTo>
                  <a:lnTo>
                    <a:pt x="46" y="105"/>
                  </a:lnTo>
                  <a:lnTo>
                    <a:pt x="46" y="115"/>
                  </a:lnTo>
                  <a:lnTo>
                    <a:pt x="35" y="120"/>
                  </a:lnTo>
                  <a:lnTo>
                    <a:pt x="25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0" name="Freeform 9"/>
            <p:cNvSpPr>
              <a:spLocks noEditPoints="1"/>
            </p:cNvSpPr>
            <p:nvPr/>
          </p:nvSpPr>
          <p:spPr bwMode="auto">
            <a:xfrm>
              <a:off x="1880" y="466"/>
              <a:ext cx="50" cy="119"/>
            </a:xfrm>
            <a:custGeom>
              <a:avLst/>
              <a:gdLst>
                <a:gd name="T0" fmla="*/ 25 w 50"/>
                <a:gd name="T1" fmla="*/ 120 h 120"/>
                <a:gd name="T2" fmla="*/ 25 w 50"/>
                <a:gd name="T3" fmla="*/ 120 h 120"/>
                <a:gd name="T4" fmla="*/ 10 w 50"/>
                <a:gd name="T5" fmla="*/ 120 h 120"/>
                <a:gd name="T6" fmla="*/ 0 w 50"/>
                <a:gd name="T7" fmla="*/ 105 h 120"/>
                <a:gd name="T8" fmla="*/ 0 w 50"/>
                <a:gd name="T9" fmla="*/ 85 h 120"/>
                <a:gd name="T10" fmla="*/ 0 w 50"/>
                <a:gd name="T11" fmla="*/ 60 h 120"/>
                <a:gd name="T12" fmla="*/ 0 w 50"/>
                <a:gd name="T13" fmla="*/ 60 h 120"/>
                <a:gd name="T14" fmla="*/ 0 w 50"/>
                <a:gd name="T15" fmla="*/ 35 h 120"/>
                <a:gd name="T16" fmla="*/ 0 w 50"/>
                <a:gd name="T17" fmla="*/ 15 h 120"/>
                <a:gd name="T18" fmla="*/ 10 w 50"/>
                <a:gd name="T19" fmla="*/ 5 h 120"/>
                <a:gd name="T20" fmla="*/ 25 w 50"/>
                <a:gd name="T21" fmla="*/ 0 h 120"/>
                <a:gd name="T22" fmla="*/ 25 w 50"/>
                <a:gd name="T23" fmla="*/ 0 h 120"/>
                <a:gd name="T24" fmla="*/ 40 w 50"/>
                <a:gd name="T25" fmla="*/ 5 h 120"/>
                <a:gd name="T26" fmla="*/ 50 w 50"/>
                <a:gd name="T27" fmla="*/ 15 h 120"/>
                <a:gd name="T28" fmla="*/ 50 w 50"/>
                <a:gd name="T29" fmla="*/ 35 h 120"/>
                <a:gd name="T30" fmla="*/ 50 w 50"/>
                <a:gd name="T31" fmla="*/ 60 h 120"/>
                <a:gd name="T32" fmla="*/ 50 w 50"/>
                <a:gd name="T33" fmla="*/ 60 h 120"/>
                <a:gd name="T34" fmla="*/ 50 w 50"/>
                <a:gd name="T35" fmla="*/ 85 h 120"/>
                <a:gd name="T36" fmla="*/ 50 w 50"/>
                <a:gd name="T37" fmla="*/ 105 h 120"/>
                <a:gd name="T38" fmla="*/ 40 w 50"/>
                <a:gd name="T39" fmla="*/ 120 h 120"/>
                <a:gd name="T40" fmla="*/ 25 w 50"/>
                <a:gd name="T41" fmla="*/ 120 h 120"/>
                <a:gd name="T42" fmla="*/ 25 w 50"/>
                <a:gd name="T43" fmla="*/ 120 h 120"/>
                <a:gd name="T44" fmla="*/ 25 w 50"/>
                <a:gd name="T45" fmla="*/ 10 h 120"/>
                <a:gd name="T46" fmla="*/ 25 w 50"/>
                <a:gd name="T47" fmla="*/ 10 h 120"/>
                <a:gd name="T48" fmla="*/ 15 w 50"/>
                <a:gd name="T49" fmla="*/ 10 h 120"/>
                <a:gd name="T50" fmla="*/ 15 w 50"/>
                <a:gd name="T51" fmla="*/ 20 h 120"/>
                <a:gd name="T52" fmla="*/ 10 w 50"/>
                <a:gd name="T53" fmla="*/ 60 h 120"/>
                <a:gd name="T54" fmla="*/ 10 w 50"/>
                <a:gd name="T55" fmla="*/ 60 h 120"/>
                <a:gd name="T56" fmla="*/ 15 w 50"/>
                <a:gd name="T57" fmla="*/ 100 h 120"/>
                <a:gd name="T58" fmla="*/ 15 w 50"/>
                <a:gd name="T59" fmla="*/ 110 h 120"/>
                <a:gd name="T60" fmla="*/ 25 w 50"/>
                <a:gd name="T61" fmla="*/ 110 h 120"/>
                <a:gd name="T62" fmla="*/ 25 w 50"/>
                <a:gd name="T63" fmla="*/ 110 h 120"/>
                <a:gd name="T64" fmla="*/ 35 w 50"/>
                <a:gd name="T65" fmla="*/ 110 h 120"/>
                <a:gd name="T66" fmla="*/ 35 w 50"/>
                <a:gd name="T67" fmla="*/ 100 h 120"/>
                <a:gd name="T68" fmla="*/ 40 w 50"/>
                <a:gd name="T69" fmla="*/ 60 h 120"/>
                <a:gd name="T70" fmla="*/ 40 w 50"/>
                <a:gd name="T71" fmla="*/ 60 h 120"/>
                <a:gd name="T72" fmla="*/ 35 w 50"/>
                <a:gd name="T73" fmla="*/ 20 h 120"/>
                <a:gd name="T74" fmla="*/ 35 w 50"/>
                <a:gd name="T75" fmla="*/ 10 h 120"/>
                <a:gd name="T76" fmla="*/ 25 w 50"/>
                <a:gd name="T77" fmla="*/ 10 h 120"/>
                <a:gd name="T78" fmla="*/ 25 w 50"/>
                <a:gd name="T79" fmla="*/ 1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0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5" y="0"/>
                  </a:lnTo>
                  <a:lnTo>
                    <a:pt x="40" y="5"/>
                  </a:lnTo>
                  <a:lnTo>
                    <a:pt x="50" y="15"/>
                  </a:lnTo>
                  <a:lnTo>
                    <a:pt x="50" y="35"/>
                  </a:lnTo>
                  <a:lnTo>
                    <a:pt x="50" y="60"/>
                  </a:lnTo>
                  <a:lnTo>
                    <a:pt x="50" y="85"/>
                  </a:lnTo>
                  <a:lnTo>
                    <a:pt x="50" y="105"/>
                  </a:lnTo>
                  <a:lnTo>
                    <a:pt x="40" y="120"/>
                  </a:lnTo>
                  <a:lnTo>
                    <a:pt x="25" y="120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10" y="60"/>
                  </a:lnTo>
                  <a:lnTo>
                    <a:pt x="15" y="100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5" y="110"/>
                  </a:lnTo>
                  <a:lnTo>
                    <a:pt x="35" y="100"/>
                  </a:lnTo>
                  <a:lnTo>
                    <a:pt x="40" y="60"/>
                  </a:lnTo>
                  <a:lnTo>
                    <a:pt x="35" y="20"/>
                  </a:lnTo>
                  <a:lnTo>
                    <a:pt x="35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1" name="Freeform 8"/>
            <p:cNvSpPr>
              <a:spLocks noEditPoints="1"/>
            </p:cNvSpPr>
            <p:nvPr/>
          </p:nvSpPr>
          <p:spPr bwMode="auto">
            <a:xfrm>
              <a:off x="1947" y="466"/>
              <a:ext cx="50" cy="119"/>
            </a:xfrm>
            <a:custGeom>
              <a:avLst/>
              <a:gdLst>
                <a:gd name="T0" fmla="*/ 36 w 51"/>
                <a:gd name="T1" fmla="*/ 120 h 120"/>
                <a:gd name="T2" fmla="*/ 36 w 51"/>
                <a:gd name="T3" fmla="*/ 120 h 120"/>
                <a:gd name="T4" fmla="*/ 36 w 51"/>
                <a:gd name="T5" fmla="*/ 100 h 120"/>
                <a:gd name="T6" fmla="*/ 36 w 51"/>
                <a:gd name="T7" fmla="*/ 80 h 120"/>
                <a:gd name="T8" fmla="*/ 36 w 51"/>
                <a:gd name="T9" fmla="*/ 80 h 120"/>
                <a:gd name="T10" fmla="*/ 30 w 51"/>
                <a:gd name="T11" fmla="*/ 70 h 120"/>
                <a:gd name="T12" fmla="*/ 20 w 51"/>
                <a:gd name="T13" fmla="*/ 65 h 120"/>
                <a:gd name="T14" fmla="*/ 15 w 51"/>
                <a:gd name="T15" fmla="*/ 65 h 120"/>
                <a:gd name="T16" fmla="*/ 15 w 51"/>
                <a:gd name="T17" fmla="*/ 120 h 120"/>
                <a:gd name="T18" fmla="*/ 0 w 51"/>
                <a:gd name="T19" fmla="*/ 120 h 120"/>
                <a:gd name="T20" fmla="*/ 0 w 51"/>
                <a:gd name="T21" fmla="*/ 0 h 120"/>
                <a:gd name="T22" fmla="*/ 25 w 51"/>
                <a:gd name="T23" fmla="*/ 0 h 120"/>
                <a:gd name="T24" fmla="*/ 25 w 51"/>
                <a:gd name="T25" fmla="*/ 0 h 120"/>
                <a:gd name="T26" fmla="*/ 36 w 51"/>
                <a:gd name="T27" fmla="*/ 0 h 120"/>
                <a:gd name="T28" fmla="*/ 46 w 51"/>
                <a:gd name="T29" fmla="*/ 10 h 120"/>
                <a:gd name="T30" fmla="*/ 46 w 51"/>
                <a:gd name="T31" fmla="*/ 15 h 120"/>
                <a:gd name="T32" fmla="*/ 51 w 51"/>
                <a:gd name="T33" fmla="*/ 30 h 120"/>
                <a:gd name="T34" fmla="*/ 51 w 51"/>
                <a:gd name="T35" fmla="*/ 30 h 120"/>
                <a:gd name="T36" fmla="*/ 46 w 51"/>
                <a:gd name="T37" fmla="*/ 50 h 120"/>
                <a:gd name="T38" fmla="*/ 41 w 51"/>
                <a:gd name="T39" fmla="*/ 55 h 120"/>
                <a:gd name="T40" fmla="*/ 36 w 51"/>
                <a:gd name="T41" fmla="*/ 60 h 120"/>
                <a:gd name="T42" fmla="*/ 36 w 51"/>
                <a:gd name="T43" fmla="*/ 60 h 120"/>
                <a:gd name="T44" fmla="*/ 46 w 51"/>
                <a:gd name="T45" fmla="*/ 65 h 120"/>
                <a:gd name="T46" fmla="*/ 46 w 51"/>
                <a:gd name="T47" fmla="*/ 70 h 120"/>
                <a:gd name="T48" fmla="*/ 51 w 51"/>
                <a:gd name="T49" fmla="*/ 80 h 120"/>
                <a:gd name="T50" fmla="*/ 51 w 51"/>
                <a:gd name="T51" fmla="*/ 80 h 120"/>
                <a:gd name="T52" fmla="*/ 51 w 51"/>
                <a:gd name="T53" fmla="*/ 100 h 120"/>
                <a:gd name="T54" fmla="*/ 51 w 51"/>
                <a:gd name="T55" fmla="*/ 100 h 120"/>
                <a:gd name="T56" fmla="*/ 51 w 51"/>
                <a:gd name="T57" fmla="*/ 120 h 120"/>
                <a:gd name="T58" fmla="*/ 36 w 51"/>
                <a:gd name="T59" fmla="*/ 120 h 120"/>
                <a:gd name="T60" fmla="*/ 25 w 51"/>
                <a:gd name="T61" fmla="*/ 10 h 120"/>
                <a:gd name="T62" fmla="*/ 15 w 51"/>
                <a:gd name="T63" fmla="*/ 10 h 120"/>
                <a:gd name="T64" fmla="*/ 15 w 51"/>
                <a:gd name="T65" fmla="*/ 55 h 120"/>
                <a:gd name="T66" fmla="*/ 25 w 51"/>
                <a:gd name="T67" fmla="*/ 55 h 120"/>
                <a:gd name="T68" fmla="*/ 25 w 51"/>
                <a:gd name="T69" fmla="*/ 55 h 120"/>
                <a:gd name="T70" fmla="*/ 30 w 51"/>
                <a:gd name="T71" fmla="*/ 55 h 120"/>
                <a:gd name="T72" fmla="*/ 36 w 51"/>
                <a:gd name="T73" fmla="*/ 50 h 120"/>
                <a:gd name="T74" fmla="*/ 36 w 51"/>
                <a:gd name="T75" fmla="*/ 30 h 120"/>
                <a:gd name="T76" fmla="*/ 36 w 51"/>
                <a:gd name="T77" fmla="*/ 30 h 120"/>
                <a:gd name="T78" fmla="*/ 36 w 51"/>
                <a:gd name="T79" fmla="*/ 15 h 120"/>
                <a:gd name="T80" fmla="*/ 30 w 51"/>
                <a:gd name="T81" fmla="*/ 10 h 120"/>
                <a:gd name="T82" fmla="*/ 25 w 51"/>
                <a:gd name="T83" fmla="*/ 10 h 120"/>
                <a:gd name="T84" fmla="*/ 25 w 51"/>
                <a:gd name="T85" fmla="*/ 10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20">
                  <a:moveTo>
                    <a:pt x="36" y="120"/>
                  </a:moveTo>
                  <a:lnTo>
                    <a:pt x="36" y="120"/>
                  </a:lnTo>
                  <a:lnTo>
                    <a:pt x="36" y="100"/>
                  </a:lnTo>
                  <a:lnTo>
                    <a:pt x="36" y="80"/>
                  </a:lnTo>
                  <a:lnTo>
                    <a:pt x="30" y="70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51" y="30"/>
                  </a:lnTo>
                  <a:lnTo>
                    <a:pt x="46" y="50"/>
                  </a:lnTo>
                  <a:lnTo>
                    <a:pt x="41" y="55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46" y="70"/>
                  </a:lnTo>
                  <a:lnTo>
                    <a:pt x="51" y="80"/>
                  </a:lnTo>
                  <a:lnTo>
                    <a:pt x="51" y="100"/>
                  </a:lnTo>
                  <a:lnTo>
                    <a:pt x="51" y="120"/>
                  </a:lnTo>
                  <a:lnTo>
                    <a:pt x="36" y="120"/>
                  </a:lnTo>
                  <a:close/>
                  <a:moveTo>
                    <a:pt x="25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6" y="50"/>
                  </a:lnTo>
                  <a:lnTo>
                    <a:pt x="36" y="30"/>
                  </a:lnTo>
                  <a:lnTo>
                    <a:pt x="36" y="15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2" name="Freeform 7"/>
            <p:cNvSpPr>
              <a:spLocks/>
            </p:cNvSpPr>
            <p:nvPr/>
          </p:nvSpPr>
          <p:spPr bwMode="auto">
            <a:xfrm>
              <a:off x="2002" y="466"/>
              <a:ext cx="56" cy="119"/>
            </a:xfrm>
            <a:custGeom>
              <a:avLst/>
              <a:gdLst>
                <a:gd name="T0" fmla="*/ 35 w 55"/>
                <a:gd name="T1" fmla="*/ 70 h 120"/>
                <a:gd name="T2" fmla="*/ 35 w 55"/>
                <a:gd name="T3" fmla="*/ 120 h 120"/>
                <a:gd name="T4" fmla="*/ 20 w 55"/>
                <a:gd name="T5" fmla="*/ 120 h 120"/>
                <a:gd name="T6" fmla="*/ 20 w 55"/>
                <a:gd name="T7" fmla="*/ 70 h 120"/>
                <a:gd name="T8" fmla="*/ 0 w 55"/>
                <a:gd name="T9" fmla="*/ 0 h 120"/>
                <a:gd name="T10" fmla="*/ 10 w 55"/>
                <a:gd name="T11" fmla="*/ 0 h 120"/>
                <a:gd name="T12" fmla="*/ 30 w 55"/>
                <a:gd name="T13" fmla="*/ 55 h 120"/>
                <a:gd name="T14" fmla="*/ 45 w 55"/>
                <a:gd name="T15" fmla="*/ 0 h 120"/>
                <a:gd name="T16" fmla="*/ 55 w 55"/>
                <a:gd name="T17" fmla="*/ 0 h 120"/>
                <a:gd name="T18" fmla="*/ 35 w 55"/>
                <a:gd name="T19" fmla="*/ 7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120">
                  <a:moveTo>
                    <a:pt x="35" y="70"/>
                  </a:moveTo>
                  <a:lnTo>
                    <a:pt x="35" y="120"/>
                  </a:lnTo>
                  <a:lnTo>
                    <a:pt x="20" y="120"/>
                  </a:lnTo>
                  <a:lnTo>
                    <a:pt x="20" y="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55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3" name="Freeform 6"/>
            <p:cNvSpPr>
              <a:spLocks/>
            </p:cNvSpPr>
            <p:nvPr/>
          </p:nvSpPr>
          <p:spPr bwMode="auto">
            <a:xfrm>
              <a:off x="2098" y="466"/>
              <a:ext cx="50" cy="119"/>
            </a:xfrm>
            <a:custGeom>
              <a:avLst/>
              <a:gdLst>
                <a:gd name="T0" fmla="*/ 26 w 51"/>
                <a:gd name="T1" fmla="*/ 120 h 120"/>
                <a:gd name="T2" fmla="*/ 26 w 51"/>
                <a:gd name="T3" fmla="*/ 120 h 120"/>
                <a:gd name="T4" fmla="*/ 11 w 51"/>
                <a:gd name="T5" fmla="*/ 120 h 120"/>
                <a:gd name="T6" fmla="*/ 0 w 51"/>
                <a:gd name="T7" fmla="*/ 105 h 120"/>
                <a:gd name="T8" fmla="*/ 0 w 51"/>
                <a:gd name="T9" fmla="*/ 85 h 120"/>
                <a:gd name="T10" fmla="*/ 0 w 51"/>
                <a:gd name="T11" fmla="*/ 60 h 120"/>
                <a:gd name="T12" fmla="*/ 0 w 51"/>
                <a:gd name="T13" fmla="*/ 60 h 120"/>
                <a:gd name="T14" fmla="*/ 0 w 51"/>
                <a:gd name="T15" fmla="*/ 35 h 120"/>
                <a:gd name="T16" fmla="*/ 0 w 51"/>
                <a:gd name="T17" fmla="*/ 15 h 120"/>
                <a:gd name="T18" fmla="*/ 11 w 51"/>
                <a:gd name="T19" fmla="*/ 5 h 120"/>
                <a:gd name="T20" fmla="*/ 26 w 51"/>
                <a:gd name="T21" fmla="*/ 0 h 120"/>
                <a:gd name="T22" fmla="*/ 26 w 51"/>
                <a:gd name="T23" fmla="*/ 0 h 120"/>
                <a:gd name="T24" fmla="*/ 36 w 51"/>
                <a:gd name="T25" fmla="*/ 0 h 120"/>
                <a:gd name="T26" fmla="*/ 46 w 51"/>
                <a:gd name="T27" fmla="*/ 10 h 120"/>
                <a:gd name="T28" fmla="*/ 51 w 51"/>
                <a:gd name="T29" fmla="*/ 20 h 120"/>
                <a:gd name="T30" fmla="*/ 51 w 51"/>
                <a:gd name="T31" fmla="*/ 30 h 120"/>
                <a:gd name="T32" fmla="*/ 36 w 51"/>
                <a:gd name="T33" fmla="*/ 30 h 120"/>
                <a:gd name="T34" fmla="*/ 36 w 51"/>
                <a:gd name="T35" fmla="*/ 30 h 120"/>
                <a:gd name="T36" fmla="*/ 36 w 51"/>
                <a:gd name="T37" fmla="*/ 15 h 120"/>
                <a:gd name="T38" fmla="*/ 31 w 51"/>
                <a:gd name="T39" fmla="*/ 10 h 120"/>
                <a:gd name="T40" fmla="*/ 26 w 51"/>
                <a:gd name="T41" fmla="*/ 10 h 120"/>
                <a:gd name="T42" fmla="*/ 26 w 51"/>
                <a:gd name="T43" fmla="*/ 10 h 120"/>
                <a:gd name="T44" fmla="*/ 16 w 51"/>
                <a:gd name="T45" fmla="*/ 10 h 120"/>
                <a:gd name="T46" fmla="*/ 16 w 51"/>
                <a:gd name="T47" fmla="*/ 20 h 120"/>
                <a:gd name="T48" fmla="*/ 11 w 51"/>
                <a:gd name="T49" fmla="*/ 60 h 120"/>
                <a:gd name="T50" fmla="*/ 11 w 51"/>
                <a:gd name="T51" fmla="*/ 60 h 120"/>
                <a:gd name="T52" fmla="*/ 16 w 51"/>
                <a:gd name="T53" fmla="*/ 100 h 120"/>
                <a:gd name="T54" fmla="*/ 21 w 51"/>
                <a:gd name="T55" fmla="*/ 110 h 120"/>
                <a:gd name="T56" fmla="*/ 26 w 51"/>
                <a:gd name="T57" fmla="*/ 110 h 120"/>
                <a:gd name="T58" fmla="*/ 26 w 51"/>
                <a:gd name="T59" fmla="*/ 110 h 120"/>
                <a:gd name="T60" fmla="*/ 36 w 51"/>
                <a:gd name="T61" fmla="*/ 110 h 120"/>
                <a:gd name="T62" fmla="*/ 36 w 51"/>
                <a:gd name="T63" fmla="*/ 70 h 120"/>
                <a:gd name="T64" fmla="*/ 26 w 51"/>
                <a:gd name="T65" fmla="*/ 70 h 120"/>
                <a:gd name="T66" fmla="*/ 26 w 51"/>
                <a:gd name="T67" fmla="*/ 60 h 120"/>
                <a:gd name="T68" fmla="*/ 51 w 51"/>
                <a:gd name="T69" fmla="*/ 60 h 120"/>
                <a:gd name="T70" fmla="*/ 51 w 51"/>
                <a:gd name="T71" fmla="*/ 120 h 120"/>
                <a:gd name="T72" fmla="*/ 51 w 51"/>
                <a:gd name="T73" fmla="*/ 120 h 120"/>
                <a:gd name="T74" fmla="*/ 26 w 51"/>
                <a:gd name="T75" fmla="*/ 120 h 120"/>
                <a:gd name="T76" fmla="*/ 26 w 51"/>
                <a:gd name="T77" fmla="*/ 120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1" h="120">
                  <a:moveTo>
                    <a:pt x="26" y="120"/>
                  </a:moveTo>
                  <a:lnTo>
                    <a:pt x="26" y="120"/>
                  </a:lnTo>
                  <a:lnTo>
                    <a:pt x="11" y="120"/>
                  </a:lnTo>
                  <a:lnTo>
                    <a:pt x="0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10"/>
                  </a:lnTo>
                  <a:lnTo>
                    <a:pt x="51" y="20"/>
                  </a:lnTo>
                  <a:lnTo>
                    <a:pt x="51" y="30"/>
                  </a:lnTo>
                  <a:lnTo>
                    <a:pt x="36" y="30"/>
                  </a:lnTo>
                  <a:lnTo>
                    <a:pt x="36" y="1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16" y="10"/>
                  </a:lnTo>
                  <a:lnTo>
                    <a:pt x="16" y="20"/>
                  </a:lnTo>
                  <a:lnTo>
                    <a:pt x="11" y="60"/>
                  </a:lnTo>
                  <a:lnTo>
                    <a:pt x="16" y="100"/>
                  </a:lnTo>
                  <a:lnTo>
                    <a:pt x="21" y="110"/>
                  </a:lnTo>
                  <a:lnTo>
                    <a:pt x="26" y="110"/>
                  </a:lnTo>
                  <a:lnTo>
                    <a:pt x="36" y="110"/>
                  </a:lnTo>
                  <a:lnTo>
                    <a:pt x="36" y="70"/>
                  </a:lnTo>
                  <a:lnTo>
                    <a:pt x="26" y="70"/>
                  </a:lnTo>
                  <a:lnTo>
                    <a:pt x="26" y="60"/>
                  </a:lnTo>
                  <a:lnTo>
                    <a:pt x="51" y="60"/>
                  </a:lnTo>
                  <a:lnTo>
                    <a:pt x="51" y="120"/>
                  </a:lnTo>
                  <a:lnTo>
                    <a:pt x="26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4" name="Freeform 5"/>
            <p:cNvSpPr>
              <a:spLocks noEditPoints="1"/>
            </p:cNvSpPr>
            <p:nvPr/>
          </p:nvSpPr>
          <p:spPr bwMode="auto">
            <a:xfrm>
              <a:off x="2159" y="466"/>
              <a:ext cx="50" cy="119"/>
            </a:xfrm>
            <a:custGeom>
              <a:avLst/>
              <a:gdLst>
                <a:gd name="T0" fmla="*/ 40 w 50"/>
                <a:gd name="T1" fmla="*/ 120 h 120"/>
                <a:gd name="T2" fmla="*/ 40 w 50"/>
                <a:gd name="T3" fmla="*/ 120 h 120"/>
                <a:gd name="T4" fmla="*/ 35 w 50"/>
                <a:gd name="T5" fmla="*/ 100 h 120"/>
                <a:gd name="T6" fmla="*/ 35 w 50"/>
                <a:gd name="T7" fmla="*/ 80 h 120"/>
                <a:gd name="T8" fmla="*/ 35 w 50"/>
                <a:gd name="T9" fmla="*/ 80 h 120"/>
                <a:gd name="T10" fmla="*/ 35 w 50"/>
                <a:gd name="T11" fmla="*/ 70 h 120"/>
                <a:gd name="T12" fmla="*/ 25 w 50"/>
                <a:gd name="T13" fmla="*/ 65 h 120"/>
                <a:gd name="T14" fmla="*/ 15 w 50"/>
                <a:gd name="T15" fmla="*/ 65 h 120"/>
                <a:gd name="T16" fmla="*/ 15 w 50"/>
                <a:gd name="T17" fmla="*/ 120 h 120"/>
                <a:gd name="T18" fmla="*/ 0 w 50"/>
                <a:gd name="T19" fmla="*/ 120 h 120"/>
                <a:gd name="T20" fmla="*/ 0 w 50"/>
                <a:gd name="T21" fmla="*/ 0 h 120"/>
                <a:gd name="T22" fmla="*/ 25 w 50"/>
                <a:gd name="T23" fmla="*/ 0 h 120"/>
                <a:gd name="T24" fmla="*/ 25 w 50"/>
                <a:gd name="T25" fmla="*/ 0 h 120"/>
                <a:gd name="T26" fmla="*/ 40 w 50"/>
                <a:gd name="T27" fmla="*/ 0 h 120"/>
                <a:gd name="T28" fmla="*/ 45 w 50"/>
                <a:gd name="T29" fmla="*/ 10 h 120"/>
                <a:gd name="T30" fmla="*/ 50 w 50"/>
                <a:gd name="T31" fmla="*/ 15 h 120"/>
                <a:gd name="T32" fmla="*/ 50 w 50"/>
                <a:gd name="T33" fmla="*/ 30 h 120"/>
                <a:gd name="T34" fmla="*/ 50 w 50"/>
                <a:gd name="T35" fmla="*/ 30 h 120"/>
                <a:gd name="T36" fmla="*/ 45 w 50"/>
                <a:gd name="T37" fmla="*/ 50 h 120"/>
                <a:gd name="T38" fmla="*/ 40 w 50"/>
                <a:gd name="T39" fmla="*/ 55 h 120"/>
                <a:gd name="T40" fmla="*/ 35 w 50"/>
                <a:gd name="T41" fmla="*/ 60 h 120"/>
                <a:gd name="T42" fmla="*/ 35 w 50"/>
                <a:gd name="T43" fmla="*/ 60 h 120"/>
                <a:gd name="T44" fmla="*/ 45 w 50"/>
                <a:gd name="T45" fmla="*/ 65 h 120"/>
                <a:gd name="T46" fmla="*/ 50 w 50"/>
                <a:gd name="T47" fmla="*/ 70 h 120"/>
                <a:gd name="T48" fmla="*/ 50 w 50"/>
                <a:gd name="T49" fmla="*/ 80 h 120"/>
                <a:gd name="T50" fmla="*/ 50 w 50"/>
                <a:gd name="T51" fmla="*/ 80 h 120"/>
                <a:gd name="T52" fmla="*/ 50 w 50"/>
                <a:gd name="T53" fmla="*/ 100 h 120"/>
                <a:gd name="T54" fmla="*/ 50 w 50"/>
                <a:gd name="T55" fmla="*/ 100 h 120"/>
                <a:gd name="T56" fmla="*/ 50 w 50"/>
                <a:gd name="T57" fmla="*/ 120 h 120"/>
                <a:gd name="T58" fmla="*/ 40 w 50"/>
                <a:gd name="T59" fmla="*/ 120 h 120"/>
                <a:gd name="T60" fmla="*/ 25 w 50"/>
                <a:gd name="T61" fmla="*/ 10 h 120"/>
                <a:gd name="T62" fmla="*/ 15 w 50"/>
                <a:gd name="T63" fmla="*/ 10 h 120"/>
                <a:gd name="T64" fmla="*/ 15 w 50"/>
                <a:gd name="T65" fmla="*/ 55 h 120"/>
                <a:gd name="T66" fmla="*/ 25 w 50"/>
                <a:gd name="T67" fmla="*/ 55 h 120"/>
                <a:gd name="T68" fmla="*/ 25 w 50"/>
                <a:gd name="T69" fmla="*/ 55 h 120"/>
                <a:gd name="T70" fmla="*/ 30 w 50"/>
                <a:gd name="T71" fmla="*/ 55 h 120"/>
                <a:gd name="T72" fmla="*/ 35 w 50"/>
                <a:gd name="T73" fmla="*/ 50 h 120"/>
                <a:gd name="T74" fmla="*/ 40 w 50"/>
                <a:gd name="T75" fmla="*/ 30 h 120"/>
                <a:gd name="T76" fmla="*/ 40 w 50"/>
                <a:gd name="T77" fmla="*/ 30 h 120"/>
                <a:gd name="T78" fmla="*/ 35 w 50"/>
                <a:gd name="T79" fmla="*/ 15 h 120"/>
                <a:gd name="T80" fmla="*/ 30 w 50"/>
                <a:gd name="T81" fmla="*/ 10 h 120"/>
                <a:gd name="T82" fmla="*/ 25 w 50"/>
                <a:gd name="T83" fmla="*/ 10 h 120"/>
                <a:gd name="T84" fmla="*/ 25 w 50"/>
                <a:gd name="T85" fmla="*/ 10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" h="120">
                  <a:moveTo>
                    <a:pt x="40" y="120"/>
                  </a:moveTo>
                  <a:lnTo>
                    <a:pt x="40" y="120"/>
                  </a:lnTo>
                  <a:lnTo>
                    <a:pt x="35" y="100"/>
                  </a:lnTo>
                  <a:lnTo>
                    <a:pt x="35" y="80"/>
                  </a:lnTo>
                  <a:lnTo>
                    <a:pt x="35" y="70"/>
                  </a:lnTo>
                  <a:lnTo>
                    <a:pt x="25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5" y="10"/>
                  </a:lnTo>
                  <a:lnTo>
                    <a:pt x="50" y="15"/>
                  </a:lnTo>
                  <a:lnTo>
                    <a:pt x="50" y="30"/>
                  </a:lnTo>
                  <a:lnTo>
                    <a:pt x="45" y="50"/>
                  </a:lnTo>
                  <a:lnTo>
                    <a:pt x="40" y="55"/>
                  </a:lnTo>
                  <a:lnTo>
                    <a:pt x="35" y="60"/>
                  </a:lnTo>
                  <a:lnTo>
                    <a:pt x="45" y="65"/>
                  </a:lnTo>
                  <a:lnTo>
                    <a:pt x="50" y="70"/>
                  </a:lnTo>
                  <a:lnTo>
                    <a:pt x="50" y="80"/>
                  </a:lnTo>
                  <a:lnTo>
                    <a:pt x="50" y="100"/>
                  </a:lnTo>
                  <a:lnTo>
                    <a:pt x="50" y="120"/>
                  </a:lnTo>
                  <a:lnTo>
                    <a:pt x="40" y="120"/>
                  </a:lnTo>
                  <a:close/>
                  <a:moveTo>
                    <a:pt x="25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40" y="30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5" name="Freeform 4"/>
            <p:cNvSpPr>
              <a:spLocks noEditPoints="1"/>
            </p:cNvSpPr>
            <p:nvPr/>
          </p:nvSpPr>
          <p:spPr bwMode="auto">
            <a:xfrm>
              <a:off x="2225" y="466"/>
              <a:ext cx="48" cy="119"/>
            </a:xfrm>
            <a:custGeom>
              <a:avLst/>
              <a:gdLst>
                <a:gd name="T0" fmla="*/ 25 w 50"/>
                <a:gd name="T1" fmla="*/ 120 h 120"/>
                <a:gd name="T2" fmla="*/ 25 w 50"/>
                <a:gd name="T3" fmla="*/ 120 h 120"/>
                <a:gd name="T4" fmla="*/ 10 w 50"/>
                <a:gd name="T5" fmla="*/ 120 h 120"/>
                <a:gd name="T6" fmla="*/ 0 w 50"/>
                <a:gd name="T7" fmla="*/ 105 h 120"/>
                <a:gd name="T8" fmla="*/ 0 w 50"/>
                <a:gd name="T9" fmla="*/ 85 h 120"/>
                <a:gd name="T10" fmla="*/ 0 w 50"/>
                <a:gd name="T11" fmla="*/ 60 h 120"/>
                <a:gd name="T12" fmla="*/ 0 w 50"/>
                <a:gd name="T13" fmla="*/ 60 h 120"/>
                <a:gd name="T14" fmla="*/ 0 w 50"/>
                <a:gd name="T15" fmla="*/ 35 h 120"/>
                <a:gd name="T16" fmla="*/ 0 w 50"/>
                <a:gd name="T17" fmla="*/ 15 h 120"/>
                <a:gd name="T18" fmla="*/ 10 w 50"/>
                <a:gd name="T19" fmla="*/ 5 h 120"/>
                <a:gd name="T20" fmla="*/ 25 w 50"/>
                <a:gd name="T21" fmla="*/ 0 h 120"/>
                <a:gd name="T22" fmla="*/ 25 w 50"/>
                <a:gd name="T23" fmla="*/ 0 h 120"/>
                <a:gd name="T24" fmla="*/ 40 w 50"/>
                <a:gd name="T25" fmla="*/ 5 h 120"/>
                <a:gd name="T26" fmla="*/ 45 w 50"/>
                <a:gd name="T27" fmla="*/ 15 h 120"/>
                <a:gd name="T28" fmla="*/ 50 w 50"/>
                <a:gd name="T29" fmla="*/ 35 h 120"/>
                <a:gd name="T30" fmla="*/ 50 w 50"/>
                <a:gd name="T31" fmla="*/ 60 h 120"/>
                <a:gd name="T32" fmla="*/ 50 w 50"/>
                <a:gd name="T33" fmla="*/ 60 h 120"/>
                <a:gd name="T34" fmla="*/ 50 w 50"/>
                <a:gd name="T35" fmla="*/ 85 h 120"/>
                <a:gd name="T36" fmla="*/ 45 w 50"/>
                <a:gd name="T37" fmla="*/ 105 h 120"/>
                <a:gd name="T38" fmla="*/ 40 w 50"/>
                <a:gd name="T39" fmla="*/ 120 h 120"/>
                <a:gd name="T40" fmla="*/ 25 w 50"/>
                <a:gd name="T41" fmla="*/ 120 h 120"/>
                <a:gd name="T42" fmla="*/ 25 w 50"/>
                <a:gd name="T43" fmla="*/ 120 h 120"/>
                <a:gd name="T44" fmla="*/ 25 w 50"/>
                <a:gd name="T45" fmla="*/ 10 h 120"/>
                <a:gd name="T46" fmla="*/ 25 w 50"/>
                <a:gd name="T47" fmla="*/ 10 h 120"/>
                <a:gd name="T48" fmla="*/ 15 w 50"/>
                <a:gd name="T49" fmla="*/ 10 h 120"/>
                <a:gd name="T50" fmla="*/ 10 w 50"/>
                <a:gd name="T51" fmla="*/ 20 h 120"/>
                <a:gd name="T52" fmla="*/ 10 w 50"/>
                <a:gd name="T53" fmla="*/ 60 h 120"/>
                <a:gd name="T54" fmla="*/ 10 w 50"/>
                <a:gd name="T55" fmla="*/ 60 h 120"/>
                <a:gd name="T56" fmla="*/ 10 w 50"/>
                <a:gd name="T57" fmla="*/ 100 h 120"/>
                <a:gd name="T58" fmla="*/ 15 w 50"/>
                <a:gd name="T59" fmla="*/ 110 h 120"/>
                <a:gd name="T60" fmla="*/ 25 w 50"/>
                <a:gd name="T61" fmla="*/ 110 h 120"/>
                <a:gd name="T62" fmla="*/ 25 w 50"/>
                <a:gd name="T63" fmla="*/ 110 h 120"/>
                <a:gd name="T64" fmla="*/ 30 w 50"/>
                <a:gd name="T65" fmla="*/ 110 h 120"/>
                <a:gd name="T66" fmla="*/ 35 w 50"/>
                <a:gd name="T67" fmla="*/ 100 h 120"/>
                <a:gd name="T68" fmla="*/ 35 w 50"/>
                <a:gd name="T69" fmla="*/ 60 h 120"/>
                <a:gd name="T70" fmla="*/ 35 w 50"/>
                <a:gd name="T71" fmla="*/ 60 h 120"/>
                <a:gd name="T72" fmla="*/ 35 w 50"/>
                <a:gd name="T73" fmla="*/ 20 h 120"/>
                <a:gd name="T74" fmla="*/ 30 w 50"/>
                <a:gd name="T75" fmla="*/ 10 h 120"/>
                <a:gd name="T76" fmla="*/ 25 w 50"/>
                <a:gd name="T77" fmla="*/ 10 h 120"/>
                <a:gd name="T78" fmla="*/ 25 w 50"/>
                <a:gd name="T79" fmla="*/ 1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0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5" y="0"/>
                  </a:lnTo>
                  <a:lnTo>
                    <a:pt x="40" y="5"/>
                  </a:lnTo>
                  <a:lnTo>
                    <a:pt x="45" y="15"/>
                  </a:lnTo>
                  <a:lnTo>
                    <a:pt x="50" y="35"/>
                  </a:lnTo>
                  <a:lnTo>
                    <a:pt x="50" y="60"/>
                  </a:lnTo>
                  <a:lnTo>
                    <a:pt x="50" y="85"/>
                  </a:lnTo>
                  <a:lnTo>
                    <a:pt x="45" y="105"/>
                  </a:lnTo>
                  <a:lnTo>
                    <a:pt x="40" y="120"/>
                  </a:lnTo>
                  <a:lnTo>
                    <a:pt x="25" y="120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15" y="10"/>
                  </a:lnTo>
                  <a:lnTo>
                    <a:pt x="10" y="20"/>
                  </a:lnTo>
                  <a:lnTo>
                    <a:pt x="10" y="60"/>
                  </a:lnTo>
                  <a:lnTo>
                    <a:pt x="10" y="100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5" y="100"/>
                  </a:lnTo>
                  <a:lnTo>
                    <a:pt x="35" y="60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Freeform 3"/>
            <p:cNvSpPr>
              <a:spLocks/>
            </p:cNvSpPr>
            <p:nvPr/>
          </p:nvSpPr>
          <p:spPr bwMode="auto">
            <a:xfrm>
              <a:off x="2289" y="466"/>
              <a:ext cx="45" cy="119"/>
            </a:xfrm>
            <a:custGeom>
              <a:avLst/>
              <a:gdLst>
                <a:gd name="T0" fmla="*/ 25 w 45"/>
                <a:gd name="T1" fmla="*/ 120 h 120"/>
                <a:gd name="T2" fmla="*/ 25 w 45"/>
                <a:gd name="T3" fmla="*/ 120 h 120"/>
                <a:gd name="T4" fmla="*/ 10 w 45"/>
                <a:gd name="T5" fmla="*/ 120 h 120"/>
                <a:gd name="T6" fmla="*/ 5 w 45"/>
                <a:gd name="T7" fmla="*/ 115 h 120"/>
                <a:gd name="T8" fmla="*/ 0 w 45"/>
                <a:gd name="T9" fmla="*/ 105 h 120"/>
                <a:gd name="T10" fmla="*/ 0 w 45"/>
                <a:gd name="T11" fmla="*/ 95 h 120"/>
                <a:gd name="T12" fmla="*/ 0 w 45"/>
                <a:gd name="T13" fmla="*/ 0 h 120"/>
                <a:gd name="T14" fmla="*/ 10 w 45"/>
                <a:gd name="T15" fmla="*/ 0 h 120"/>
                <a:gd name="T16" fmla="*/ 10 w 45"/>
                <a:gd name="T17" fmla="*/ 95 h 120"/>
                <a:gd name="T18" fmla="*/ 10 w 45"/>
                <a:gd name="T19" fmla="*/ 95 h 120"/>
                <a:gd name="T20" fmla="*/ 15 w 45"/>
                <a:gd name="T21" fmla="*/ 105 h 120"/>
                <a:gd name="T22" fmla="*/ 15 w 45"/>
                <a:gd name="T23" fmla="*/ 110 h 120"/>
                <a:gd name="T24" fmla="*/ 25 w 45"/>
                <a:gd name="T25" fmla="*/ 110 h 120"/>
                <a:gd name="T26" fmla="*/ 25 w 45"/>
                <a:gd name="T27" fmla="*/ 110 h 120"/>
                <a:gd name="T28" fmla="*/ 30 w 45"/>
                <a:gd name="T29" fmla="*/ 110 h 120"/>
                <a:gd name="T30" fmla="*/ 30 w 45"/>
                <a:gd name="T31" fmla="*/ 105 h 120"/>
                <a:gd name="T32" fmla="*/ 35 w 45"/>
                <a:gd name="T33" fmla="*/ 95 h 120"/>
                <a:gd name="T34" fmla="*/ 35 w 45"/>
                <a:gd name="T35" fmla="*/ 0 h 120"/>
                <a:gd name="T36" fmla="*/ 45 w 45"/>
                <a:gd name="T37" fmla="*/ 0 h 120"/>
                <a:gd name="T38" fmla="*/ 45 w 45"/>
                <a:gd name="T39" fmla="*/ 95 h 120"/>
                <a:gd name="T40" fmla="*/ 45 w 45"/>
                <a:gd name="T41" fmla="*/ 95 h 120"/>
                <a:gd name="T42" fmla="*/ 45 w 45"/>
                <a:gd name="T43" fmla="*/ 105 h 120"/>
                <a:gd name="T44" fmla="*/ 40 w 45"/>
                <a:gd name="T45" fmla="*/ 115 h 120"/>
                <a:gd name="T46" fmla="*/ 35 w 45"/>
                <a:gd name="T47" fmla="*/ 120 h 120"/>
                <a:gd name="T48" fmla="*/ 25 w 45"/>
                <a:gd name="T49" fmla="*/ 120 h 120"/>
                <a:gd name="T50" fmla="*/ 25 w 45"/>
                <a:gd name="T51" fmla="*/ 12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5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5"/>
                  </a:lnTo>
                  <a:lnTo>
                    <a:pt x="15" y="105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0" y="105"/>
                  </a:lnTo>
                  <a:lnTo>
                    <a:pt x="35" y="9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95"/>
                  </a:lnTo>
                  <a:lnTo>
                    <a:pt x="45" y="105"/>
                  </a:lnTo>
                  <a:lnTo>
                    <a:pt x="40" y="115"/>
                  </a:lnTo>
                  <a:lnTo>
                    <a:pt x="35" y="120"/>
                  </a:lnTo>
                  <a:lnTo>
                    <a:pt x="25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7" name="Freeform 2"/>
            <p:cNvSpPr>
              <a:spLocks noEditPoints="1"/>
            </p:cNvSpPr>
            <p:nvPr/>
          </p:nvSpPr>
          <p:spPr bwMode="auto">
            <a:xfrm>
              <a:off x="2350" y="466"/>
              <a:ext cx="50" cy="119"/>
            </a:xfrm>
            <a:custGeom>
              <a:avLst/>
              <a:gdLst>
                <a:gd name="T0" fmla="*/ 25 w 50"/>
                <a:gd name="T1" fmla="*/ 65 h 120"/>
                <a:gd name="T2" fmla="*/ 15 w 50"/>
                <a:gd name="T3" fmla="*/ 65 h 120"/>
                <a:gd name="T4" fmla="*/ 15 w 50"/>
                <a:gd name="T5" fmla="*/ 120 h 120"/>
                <a:gd name="T6" fmla="*/ 0 w 50"/>
                <a:gd name="T7" fmla="*/ 120 h 120"/>
                <a:gd name="T8" fmla="*/ 0 w 50"/>
                <a:gd name="T9" fmla="*/ 0 h 120"/>
                <a:gd name="T10" fmla="*/ 25 w 50"/>
                <a:gd name="T11" fmla="*/ 0 h 120"/>
                <a:gd name="T12" fmla="*/ 25 w 50"/>
                <a:gd name="T13" fmla="*/ 0 h 120"/>
                <a:gd name="T14" fmla="*/ 40 w 50"/>
                <a:gd name="T15" fmla="*/ 0 h 120"/>
                <a:gd name="T16" fmla="*/ 45 w 50"/>
                <a:gd name="T17" fmla="*/ 10 h 120"/>
                <a:gd name="T18" fmla="*/ 50 w 50"/>
                <a:gd name="T19" fmla="*/ 20 h 120"/>
                <a:gd name="T20" fmla="*/ 50 w 50"/>
                <a:gd name="T21" fmla="*/ 35 h 120"/>
                <a:gd name="T22" fmla="*/ 50 w 50"/>
                <a:gd name="T23" fmla="*/ 35 h 120"/>
                <a:gd name="T24" fmla="*/ 50 w 50"/>
                <a:gd name="T25" fmla="*/ 50 h 120"/>
                <a:gd name="T26" fmla="*/ 45 w 50"/>
                <a:gd name="T27" fmla="*/ 60 h 120"/>
                <a:gd name="T28" fmla="*/ 40 w 50"/>
                <a:gd name="T29" fmla="*/ 65 h 120"/>
                <a:gd name="T30" fmla="*/ 25 w 50"/>
                <a:gd name="T31" fmla="*/ 65 h 120"/>
                <a:gd name="T32" fmla="*/ 25 w 50"/>
                <a:gd name="T33" fmla="*/ 65 h 120"/>
                <a:gd name="T34" fmla="*/ 25 w 50"/>
                <a:gd name="T35" fmla="*/ 10 h 120"/>
                <a:gd name="T36" fmla="*/ 15 w 50"/>
                <a:gd name="T37" fmla="*/ 10 h 120"/>
                <a:gd name="T38" fmla="*/ 15 w 50"/>
                <a:gd name="T39" fmla="*/ 55 h 120"/>
                <a:gd name="T40" fmla="*/ 25 w 50"/>
                <a:gd name="T41" fmla="*/ 55 h 120"/>
                <a:gd name="T42" fmla="*/ 25 w 50"/>
                <a:gd name="T43" fmla="*/ 55 h 120"/>
                <a:gd name="T44" fmla="*/ 35 w 50"/>
                <a:gd name="T45" fmla="*/ 55 h 120"/>
                <a:gd name="T46" fmla="*/ 35 w 50"/>
                <a:gd name="T47" fmla="*/ 50 h 120"/>
                <a:gd name="T48" fmla="*/ 40 w 50"/>
                <a:gd name="T49" fmla="*/ 35 h 120"/>
                <a:gd name="T50" fmla="*/ 40 w 50"/>
                <a:gd name="T51" fmla="*/ 35 h 120"/>
                <a:gd name="T52" fmla="*/ 35 w 50"/>
                <a:gd name="T53" fmla="*/ 15 h 120"/>
                <a:gd name="T54" fmla="*/ 30 w 50"/>
                <a:gd name="T55" fmla="*/ 10 h 120"/>
                <a:gd name="T56" fmla="*/ 25 w 50"/>
                <a:gd name="T57" fmla="*/ 10 h 120"/>
                <a:gd name="T58" fmla="*/ 25 w 50"/>
                <a:gd name="T59" fmla="*/ 10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120">
                  <a:moveTo>
                    <a:pt x="25" y="65"/>
                  </a:move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5" y="10"/>
                  </a:lnTo>
                  <a:lnTo>
                    <a:pt x="50" y="20"/>
                  </a:lnTo>
                  <a:lnTo>
                    <a:pt x="50" y="35"/>
                  </a:lnTo>
                  <a:lnTo>
                    <a:pt x="50" y="50"/>
                  </a:lnTo>
                  <a:lnTo>
                    <a:pt x="45" y="60"/>
                  </a:lnTo>
                  <a:lnTo>
                    <a:pt x="40" y="65"/>
                  </a:lnTo>
                  <a:lnTo>
                    <a:pt x="25" y="65"/>
                  </a:lnTo>
                  <a:close/>
                  <a:moveTo>
                    <a:pt x="25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5" y="55"/>
                  </a:lnTo>
                  <a:lnTo>
                    <a:pt x="35" y="55"/>
                  </a:lnTo>
                  <a:lnTo>
                    <a:pt x="35" y="50"/>
                  </a:lnTo>
                  <a:lnTo>
                    <a:pt x="40" y="35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CE1141"/>
        </a:buClr>
        <a:buSzPct val="125000"/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9FDAC-B394-4B22-B16D-9699B8B353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C8055-0816-4D43-9E1F-E649A9C546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9FDAC-B394-4B22-B16D-9699B8B353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C8055-0816-4D43-9E1F-E649A9C546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9FDAC-B394-4B22-B16D-9699B8B353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C8055-0816-4D43-9E1F-E649A9C546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9FDAC-B394-4B22-B16D-9699B8B353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C8055-0816-4D43-9E1F-E649A9C546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9FDAC-B394-4B22-B16D-9699B8B353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C8055-0816-4D43-9E1F-E649A9C546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038"/>
            <a:ext cx="8229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4263" indent="-16986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986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00788"/>
            <a:ext cx="9144000" cy="55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8350" y="28575"/>
            <a:ext cx="73977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8" descr="4a_blue-green_3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1338" y="6492875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2E024-53D5-4B2D-9702-BA44913F3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6950" y="1327150"/>
            <a:ext cx="736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42950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9" descr="MPRlogo_2c_for_pp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6188"/>
            <a:ext cx="14938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"/>
          <p:cNvGrpSpPr>
            <a:grpSpLocks noChangeAspect="1"/>
          </p:cNvGrpSpPr>
          <p:nvPr userDrawn="1"/>
        </p:nvGrpSpPr>
        <p:grpSpPr bwMode="auto">
          <a:xfrm>
            <a:off x="171450" y="6345238"/>
            <a:ext cx="1436688" cy="512762"/>
            <a:chOff x="0" y="0"/>
            <a:chExt cx="2400" cy="855"/>
          </a:xfrm>
        </p:grpSpPr>
        <p:sp>
          <p:nvSpPr>
            <p:cNvPr id="103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400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Freeform 34"/>
            <p:cNvSpPr>
              <a:spLocks/>
            </p:cNvSpPr>
            <p:nvPr/>
          </p:nvSpPr>
          <p:spPr bwMode="auto">
            <a:xfrm>
              <a:off x="85" y="0"/>
              <a:ext cx="1419" cy="241"/>
            </a:xfrm>
            <a:custGeom>
              <a:avLst/>
              <a:gdLst>
                <a:gd name="T0" fmla="*/ 1417 w 1417"/>
                <a:gd name="T1" fmla="*/ 240 h 240"/>
                <a:gd name="T2" fmla="*/ 1260 w 1417"/>
                <a:gd name="T3" fmla="*/ 240 h 240"/>
                <a:gd name="T4" fmla="*/ 1260 w 1417"/>
                <a:gd name="T5" fmla="*/ 240 h 240"/>
                <a:gd name="T6" fmla="*/ 1240 w 1417"/>
                <a:gd name="T7" fmla="*/ 225 h 240"/>
                <a:gd name="T8" fmla="*/ 1180 w 1417"/>
                <a:gd name="T9" fmla="*/ 190 h 240"/>
                <a:gd name="T10" fmla="*/ 1079 w 1417"/>
                <a:gd name="T11" fmla="*/ 145 h 240"/>
                <a:gd name="T12" fmla="*/ 1018 w 1417"/>
                <a:gd name="T13" fmla="*/ 120 h 240"/>
                <a:gd name="T14" fmla="*/ 943 w 1417"/>
                <a:gd name="T15" fmla="*/ 95 h 240"/>
                <a:gd name="T16" fmla="*/ 857 w 1417"/>
                <a:gd name="T17" fmla="*/ 75 h 240"/>
                <a:gd name="T18" fmla="*/ 766 w 1417"/>
                <a:gd name="T19" fmla="*/ 55 h 240"/>
                <a:gd name="T20" fmla="*/ 660 w 1417"/>
                <a:gd name="T21" fmla="*/ 40 h 240"/>
                <a:gd name="T22" fmla="*/ 549 w 1417"/>
                <a:gd name="T23" fmla="*/ 30 h 240"/>
                <a:gd name="T24" fmla="*/ 423 w 1417"/>
                <a:gd name="T25" fmla="*/ 25 h 240"/>
                <a:gd name="T26" fmla="*/ 292 w 1417"/>
                <a:gd name="T27" fmla="*/ 30 h 240"/>
                <a:gd name="T28" fmla="*/ 151 w 1417"/>
                <a:gd name="T29" fmla="*/ 45 h 240"/>
                <a:gd name="T30" fmla="*/ 0 w 1417"/>
                <a:gd name="T31" fmla="*/ 70 h 240"/>
                <a:gd name="T32" fmla="*/ 0 w 1417"/>
                <a:gd name="T33" fmla="*/ 70 h 240"/>
                <a:gd name="T34" fmla="*/ 171 w 1417"/>
                <a:gd name="T35" fmla="*/ 35 h 240"/>
                <a:gd name="T36" fmla="*/ 332 w 1417"/>
                <a:gd name="T37" fmla="*/ 10 h 240"/>
                <a:gd name="T38" fmla="*/ 484 w 1417"/>
                <a:gd name="T39" fmla="*/ 0 h 240"/>
                <a:gd name="T40" fmla="*/ 620 w 1417"/>
                <a:gd name="T41" fmla="*/ 0 h 240"/>
                <a:gd name="T42" fmla="*/ 751 w 1417"/>
                <a:gd name="T43" fmla="*/ 10 h 240"/>
                <a:gd name="T44" fmla="*/ 867 w 1417"/>
                <a:gd name="T45" fmla="*/ 25 h 240"/>
                <a:gd name="T46" fmla="*/ 968 w 1417"/>
                <a:gd name="T47" fmla="*/ 45 h 240"/>
                <a:gd name="T48" fmla="*/ 1064 w 1417"/>
                <a:gd name="T49" fmla="*/ 70 h 240"/>
                <a:gd name="T50" fmla="*/ 1149 w 1417"/>
                <a:gd name="T51" fmla="*/ 100 h 240"/>
                <a:gd name="T52" fmla="*/ 1220 w 1417"/>
                <a:gd name="T53" fmla="*/ 130 h 240"/>
                <a:gd name="T54" fmla="*/ 1280 w 1417"/>
                <a:gd name="T55" fmla="*/ 155 h 240"/>
                <a:gd name="T56" fmla="*/ 1331 w 1417"/>
                <a:gd name="T57" fmla="*/ 185 h 240"/>
                <a:gd name="T58" fmla="*/ 1396 w 1417"/>
                <a:gd name="T59" fmla="*/ 225 h 240"/>
                <a:gd name="T60" fmla="*/ 1417 w 1417"/>
                <a:gd name="T61" fmla="*/ 240 h 240"/>
                <a:gd name="T62" fmla="*/ 1417 w 1417"/>
                <a:gd name="T63" fmla="*/ 240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7" h="240">
                  <a:moveTo>
                    <a:pt x="1417" y="240"/>
                  </a:moveTo>
                  <a:lnTo>
                    <a:pt x="1260" y="240"/>
                  </a:lnTo>
                  <a:lnTo>
                    <a:pt x="1240" y="225"/>
                  </a:lnTo>
                  <a:lnTo>
                    <a:pt x="1180" y="190"/>
                  </a:lnTo>
                  <a:lnTo>
                    <a:pt x="1079" y="145"/>
                  </a:lnTo>
                  <a:lnTo>
                    <a:pt x="1018" y="120"/>
                  </a:lnTo>
                  <a:lnTo>
                    <a:pt x="943" y="95"/>
                  </a:lnTo>
                  <a:lnTo>
                    <a:pt x="857" y="75"/>
                  </a:lnTo>
                  <a:lnTo>
                    <a:pt x="766" y="55"/>
                  </a:lnTo>
                  <a:lnTo>
                    <a:pt x="660" y="40"/>
                  </a:lnTo>
                  <a:lnTo>
                    <a:pt x="549" y="30"/>
                  </a:lnTo>
                  <a:lnTo>
                    <a:pt x="423" y="25"/>
                  </a:lnTo>
                  <a:lnTo>
                    <a:pt x="292" y="30"/>
                  </a:lnTo>
                  <a:lnTo>
                    <a:pt x="151" y="45"/>
                  </a:lnTo>
                  <a:lnTo>
                    <a:pt x="0" y="70"/>
                  </a:lnTo>
                  <a:lnTo>
                    <a:pt x="171" y="35"/>
                  </a:lnTo>
                  <a:lnTo>
                    <a:pt x="332" y="10"/>
                  </a:lnTo>
                  <a:lnTo>
                    <a:pt x="484" y="0"/>
                  </a:lnTo>
                  <a:lnTo>
                    <a:pt x="620" y="0"/>
                  </a:lnTo>
                  <a:lnTo>
                    <a:pt x="751" y="10"/>
                  </a:lnTo>
                  <a:lnTo>
                    <a:pt x="867" y="25"/>
                  </a:lnTo>
                  <a:lnTo>
                    <a:pt x="968" y="45"/>
                  </a:lnTo>
                  <a:lnTo>
                    <a:pt x="1064" y="70"/>
                  </a:lnTo>
                  <a:lnTo>
                    <a:pt x="1149" y="100"/>
                  </a:lnTo>
                  <a:lnTo>
                    <a:pt x="1220" y="130"/>
                  </a:lnTo>
                  <a:lnTo>
                    <a:pt x="1280" y="155"/>
                  </a:lnTo>
                  <a:lnTo>
                    <a:pt x="1331" y="185"/>
                  </a:lnTo>
                  <a:lnTo>
                    <a:pt x="1396" y="225"/>
                  </a:lnTo>
                  <a:lnTo>
                    <a:pt x="1417" y="24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" name="Freeform 33"/>
            <p:cNvSpPr>
              <a:spLocks/>
            </p:cNvSpPr>
            <p:nvPr/>
          </p:nvSpPr>
          <p:spPr bwMode="auto">
            <a:xfrm>
              <a:off x="11" y="614"/>
              <a:ext cx="1467" cy="241"/>
            </a:xfrm>
            <a:custGeom>
              <a:avLst/>
              <a:gdLst>
                <a:gd name="T0" fmla="*/ 0 w 1467"/>
                <a:gd name="T1" fmla="*/ 0 h 240"/>
                <a:gd name="T2" fmla="*/ 161 w 1467"/>
                <a:gd name="T3" fmla="*/ 0 h 240"/>
                <a:gd name="T4" fmla="*/ 161 w 1467"/>
                <a:gd name="T5" fmla="*/ 0 h 240"/>
                <a:gd name="T6" fmla="*/ 182 w 1467"/>
                <a:gd name="T7" fmla="*/ 15 h 240"/>
                <a:gd name="T8" fmla="*/ 242 w 1467"/>
                <a:gd name="T9" fmla="*/ 50 h 240"/>
                <a:gd name="T10" fmla="*/ 343 w 1467"/>
                <a:gd name="T11" fmla="*/ 95 h 240"/>
                <a:gd name="T12" fmla="*/ 414 w 1467"/>
                <a:gd name="T13" fmla="*/ 120 h 240"/>
                <a:gd name="T14" fmla="*/ 489 w 1467"/>
                <a:gd name="T15" fmla="*/ 145 h 240"/>
                <a:gd name="T16" fmla="*/ 575 w 1467"/>
                <a:gd name="T17" fmla="*/ 165 h 240"/>
                <a:gd name="T18" fmla="*/ 671 w 1467"/>
                <a:gd name="T19" fmla="*/ 185 h 240"/>
                <a:gd name="T20" fmla="*/ 782 w 1467"/>
                <a:gd name="T21" fmla="*/ 200 h 240"/>
                <a:gd name="T22" fmla="*/ 898 w 1467"/>
                <a:gd name="T23" fmla="*/ 210 h 240"/>
                <a:gd name="T24" fmla="*/ 1024 w 1467"/>
                <a:gd name="T25" fmla="*/ 215 h 240"/>
                <a:gd name="T26" fmla="*/ 1160 w 1467"/>
                <a:gd name="T27" fmla="*/ 210 h 240"/>
                <a:gd name="T28" fmla="*/ 1306 w 1467"/>
                <a:gd name="T29" fmla="*/ 195 h 240"/>
                <a:gd name="T30" fmla="*/ 1467 w 1467"/>
                <a:gd name="T31" fmla="*/ 175 h 240"/>
                <a:gd name="T32" fmla="*/ 1467 w 1467"/>
                <a:gd name="T33" fmla="*/ 175 h 240"/>
                <a:gd name="T34" fmla="*/ 1286 w 1467"/>
                <a:gd name="T35" fmla="*/ 210 h 240"/>
                <a:gd name="T36" fmla="*/ 1119 w 1467"/>
                <a:gd name="T37" fmla="*/ 230 h 240"/>
                <a:gd name="T38" fmla="*/ 963 w 1467"/>
                <a:gd name="T39" fmla="*/ 240 h 240"/>
                <a:gd name="T40" fmla="*/ 822 w 1467"/>
                <a:gd name="T41" fmla="*/ 240 h 240"/>
                <a:gd name="T42" fmla="*/ 691 w 1467"/>
                <a:gd name="T43" fmla="*/ 230 h 240"/>
                <a:gd name="T44" fmla="*/ 570 w 1467"/>
                <a:gd name="T45" fmla="*/ 215 h 240"/>
                <a:gd name="T46" fmla="*/ 459 w 1467"/>
                <a:gd name="T47" fmla="*/ 195 h 240"/>
                <a:gd name="T48" fmla="*/ 363 w 1467"/>
                <a:gd name="T49" fmla="*/ 170 h 240"/>
                <a:gd name="T50" fmla="*/ 277 w 1467"/>
                <a:gd name="T51" fmla="*/ 145 h 240"/>
                <a:gd name="T52" fmla="*/ 202 w 1467"/>
                <a:gd name="T53" fmla="*/ 115 h 240"/>
                <a:gd name="T54" fmla="*/ 141 w 1467"/>
                <a:gd name="T55" fmla="*/ 85 h 240"/>
                <a:gd name="T56" fmla="*/ 91 w 1467"/>
                <a:gd name="T57" fmla="*/ 60 h 240"/>
                <a:gd name="T58" fmla="*/ 20 w 1467"/>
                <a:gd name="T59" fmla="*/ 15 h 240"/>
                <a:gd name="T60" fmla="*/ 0 w 1467"/>
                <a:gd name="T61" fmla="*/ 0 h 240"/>
                <a:gd name="T62" fmla="*/ 0 w 1467"/>
                <a:gd name="T63" fmla="*/ 0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7" h="240">
                  <a:moveTo>
                    <a:pt x="0" y="0"/>
                  </a:moveTo>
                  <a:lnTo>
                    <a:pt x="161" y="0"/>
                  </a:lnTo>
                  <a:lnTo>
                    <a:pt x="182" y="15"/>
                  </a:lnTo>
                  <a:lnTo>
                    <a:pt x="242" y="50"/>
                  </a:lnTo>
                  <a:lnTo>
                    <a:pt x="343" y="95"/>
                  </a:lnTo>
                  <a:lnTo>
                    <a:pt x="414" y="120"/>
                  </a:lnTo>
                  <a:lnTo>
                    <a:pt x="489" y="145"/>
                  </a:lnTo>
                  <a:lnTo>
                    <a:pt x="575" y="165"/>
                  </a:lnTo>
                  <a:lnTo>
                    <a:pt x="671" y="185"/>
                  </a:lnTo>
                  <a:lnTo>
                    <a:pt x="782" y="200"/>
                  </a:lnTo>
                  <a:lnTo>
                    <a:pt x="898" y="210"/>
                  </a:lnTo>
                  <a:lnTo>
                    <a:pt x="1024" y="215"/>
                  </a:lnTo>
                  <a:lnTo>
                    <a:pt x="1160" y="210"/>
                  </a:lnTo>
                  <a:lnTo>
                    <a:pt x="1306" y="195"/>
                  </a:lnTo>
                  <a:lnTo>
                    <a:pt x="1467" y="175"/>
                  </a:lnTo>
                  <a:lnTo>
                    <a:pt x="1286" y="210"/>
                  </a:lnTo>
                  <a:lnTo>
                    <a:pt x="1119" y="230"/>
                  </a:lnTo>
                  <a:lnTo>
                    <a:pt x="963" y="240"/>
                  </a:lnTo>
                  <a:lnTo>
                    <a:pt x="822" y="240"/>
                  </a:lnTo>
                  <a:lnTo>
                    <a:pt x="691" y="230"/>
                  </a:lnTo>
                  <a:lnTo>
                    <a:pt x="570" y="215"/>
                  </a:lnTo>
                  <a:lnTo>
                    <a:pt x="459" y="195"/>
                  </a:lnTo>
                  <a:lnTo>
                    <a:pt x="363" y="170"/>
                  </a:lnTo>
                  <a:lnTo>
                    <a:pt x="277" y="145"/>
                  </a:lnTo>
                  <a:lnTo>
                    <a:pt x="202" y="115"/>
                  </a:lnTo>
                  <a:lnTo>
                    <a:pt x="141" y="85"/>
                  </a:lnTo>
                  <a:lnTo>
                    <a:pt x="91" y="60"/>
                  </a:lnTo>
                  <a:lnTo>
                    <a:pt x="2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Freeform 32"/>
            <p:cNvSpPr>
              <a:spLocks/>
            </p:cNvSpPr>
            <p:nvPr/>
          </p:nvSpPr>
          <p:spPr bwMode="auto">
            <a:xfrm>
              <a:off x="0" y="286"/>
              <a:ext cx="414" cy="299"/>
            </a:xfrm>
            <a:custGeom>
              <a:avLst/>
              <a:gdLst>
                <a:gd name="T0" fmla="*/ 76 w 413"/>
                <a:gd name="T1" fmla="*/ 0 h 300"/>
                <a:gd name="T2" fmla="*/ 192 w 413"/>
                <a:gd name="T3" fmla="*/ 0 h 300"/>
                <a:gd name="T4" fmla="*/ 166 w 413"/>
                <a:gd name="T5" fmla="*/ 105 h 300"/>
                <a:gd name="T6" fmla="*/ 272 w 413"/>
                <a:gd name="T7" fmla="*/ 105 h 300"/>
                <a:gd name="T8" fmla="*/ 297 w 413"/>
                <a:gd name="T9" fmla="*/ 0 h 300"/>
                <a:gd name="T10" fmla="*/ 413 w 413"/>
                <a:gd name="T11" fmla="*/ 0 h 300"/>
                <a:gd name="T12" fmla="*/ 338 w 413"/>
                <a:gd name="T13" fmla="*/ 300 h 300"/>
                <a:gd name="T14" fmla="*/ 222 w 413"/>
                <a:gd name="T15" fmla="*/ 300 h 300"/>
                <a:gd name="T16" fmla="*/ 252 w 413"/>
                <a:gd name="T17" fmla="*/ 180 h 300"/>
                <a:gd name="T18" fmla="*/ 146 w 413"/>
                <a:gd name="T19" fmla="*/ 180 h 300"/>
                <a:gd name="T20" fmla="*/ 116 w 413"/>
                <a:gd name="T21" fmla="*/ 300 h 300"/>
                <a:gd name="T22" fmla="*/ 0 w 413"/>
                <a:gd name="T23" fmla="*/ 300 h 300"/>
                <a:gd name="T24" fmla="*/ 76 w 413"/>
                <a:gd name="T25" fmla="*/ 0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3" h="300">
                  <a:moveTo>
                    <a:pt x="76" y="0"/>
                  </a:moveTo>
                  <a:lnTo>
                    <a:pt x="192" y="0"/>
                  </a:lnTo>
                  <a:lnTo>
                    <a:pt x="166" y="105"/>
                  </a:lnTo>
                  <a:lnTo>
                    <a:pt x="272" y="105"/>
                  </a:lnTo>
                  <a:lnTo>
                    <a:pt x="297" y="0"/>
                  </a:lnTo>
                  <a:lnTo>
                    <a:pt x="413" y="0"/>
                  </a:lnTo>
                  <a:lnTo>
                    <a:pt x="338" y="300"/>
                  </a:lnTo>
                  <a:lnTo>
                    <a:pt x="222" y="300"/>
                  </a:lnTo>
                  <a:lnTo>
                    <a:pt x="252" y="180"/>
                  </a:lnTo>
                  <a:lnTo>
                    <a:pt x="146" y="180"/>
                  </a:lnTo>
                  <a:lnTo>
                    <a:pt x="116" y="300"/>
                  </a:lnTo>
                  <a:lnTo>
                    <a:pt x="0" y="30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408" y="281"/>
              <a:ext cx="342" cy="310"/>
            </a:xfrm>
            <a:custGeom>
              <a:avLst/>
              <a:gdLst>
                <a:gd name="T0" fmla="*/ 237 w 343"/>
                <a:gd name="T1" fmla="*/ 95 h 310"/>
                <a:gd name="T2" fmla="*/ 227 w 343"/>
                <a:gd name="T3" fmla="*/ 70 h 310"/>
                <a:gd name="T4" fmla="*/ 212 w 343"/>
                <a:gd name="T5" fmla="*/ 65 h 310"/>
                <a:gd name="T6" fmla="*/ 192 w 343"/>
                <a:gd name="T7" fmla="*/ 65 h 310"/>
                <a:gd name="T8" fmla="*/ 162 w 343"/>
                <a:gd name="T9" fmla="*/ 70 h 310"/>
                <a:gd name="T10" fmla="*/ 147 w 343"/>
                <a:gd name="T11" fmla="*/ 90 h 310"/>
                <a:gd name="T12" fmla="*/ 152 w 343"/>
                <a:gd name="T13" fmla="*/ 95 h 310"/>
                <a:gd name="T14" fmla="*/ 182 w 343"/>
                <a:gd name="T15" fmla="*/ 110 h 310"/>
                <a:gd name="T16" fmla="*/ 242 w 343"/>
                <a:gd name="T17" fmla="*/ 125 h 310"/>
                <a:gd name="T18" fmla="*/ 308 w 343"/>
                <a:gd name="T19" fmla="*/ 160 h 310"/>
                <a:gd name="T20" fmla="*/ 328 w 343"/>
                <a:gd name="T21" fmla="*/ 205 h 310"/>
                <a:gd name="T22" fmla="*/ 323 w 343"/>
                <a:gd name="T23" fmla="*/ 230 h 310"/>
                <a:gd name="T24" fmla="*/ 293 w 343"/>
                <a:gd name="T25" fmla="*/ 270 h 310"/>
                <a:gd name="T26" fmla="*/ 247 w 343"/>
                <a:gd name="T27" fmla="*/ 295 h 310"/>
                <a:gd name="T28" fmla="*/ 187 w 343"/>
                <a:gd name="T29" fmla="*/ 310 h 310"/>
                <a:gd name="T30" fmla="*/ 157 w 343"/>
                <a:gd name="T31" fmla="*/ 310 h 310"/>
                <a:gd name="T32" fmla="*/ 96 w 343"/>
                <a:gd name="T33" fmla="*/ 305 h 310"/>
                <a:gd name="T34" fmla="*/ 46 w 343"/>
                <a:gd name="T35" fmla="*/ 285 h 310"/>
                <a:gd name="T36" fmla="*/ 10 w 343"/>
                <a:gd name="T37" fmla="*/ 250 h 310"/>
                <a:gd name="T38" fmla="*/ 0 w 343"/>
                <a:gd name="T39" fmla="*/ 205 h 310"/>
                <a:gd name="T40" fmla="*/ 111 w 343"/>
                <a:gd name="T41" fmla="*/ 205 h 310"/>
                <a:gd name="T42" fmla="*/ 126 w 343"/>
                <a:gd name="T43" fmla="*/ 235 h 310"/>
                <a:gd name="T44" fmla="*/ 142 w 343"/>
                <a:gd name="T45" fmla="*/ 245 h 310"/>
                <a:gd name="T46" fmla="*/ 167 w 343"/>
                <a:gd name="T47" fmla="*/ 245 h 310"/>
                <a:gd name="T48" fmla="*/ 202 w 343"/>
                <a:gd name="T49" fmla="*/ 240 h 310"/>
                <a:gd name="T50" fmla="*/ 217 w 343"/>
                <a:gd name="T51" fmla="*/ 215 h 310"/>
                <a:gd name="T52" fmla="*/ 217 w 343"/>
                <a:gd name="T53" fmla="*/ 210 h 310"/>
                <a:gd name="T54" fmla="*/ 192 w 343"/>
                <a:gd name="T55" fmla="*/ 195 h 310"/>
                <a:gd name="T56" fmla="*/ 126 w 343"/>
                <a:gd name="T57" fmla="*/ 180 h 310"/>
                <a:gd name="T58" fmla="*/ 66 w 343"/>
                <a:gd name="T59" fmla="*/ 150 h 310"/>
                <a:gd name="T60" fmla="*/ 46 w 343"/>
                <a:gd name="T61" fmla="*/ 130 h 310"/>
                <a:gd name="T62" fmla="*/ 41 w 343"/>
                <a:gd name="T63" fmla="*/ 95 h 310"/>
                <a:gd name="T64" fmla="*/ 41 w 343"/>
                <a:gd name="T65" fmla="*/ 75 h 310"/>
                <a:gd name="T66" fmla="*/ 66 w 343"/>
                <a:gd name="T67" fmla="*/ 35 h 310"/>
                <a:gd name="T68" fmla="*/ 111 w 343"/>
                <a:gd name="T69" fmla="*/ 15 h 310"/>
                <a:gd name="T70" fmla="*/ 167 w 343"/>
                <a:gd name="T71" fmla="*/ 0 h 310"/>
                <a:gd name="T72" fmla="*/ 197 w 343"/>
                <a:gd name="T73" fmla="*/ 0 h 310"/>
                <a:gd name="T74" fmla="*/ 278 w 343"/>
                <a:gd name="T75" fmla="*/ 10 h 310"/>
                <a:gd name="T76" fmla="*/ 318 w 343"/>
                <a:gd name="T77" fmla="*/ 35 h 310"/>
                <a:gd name="T78" fmla="*/ 343 w 343"/>
                <a:gd name="T79" fmla="*/ 70 h 310"/>
                <a:gd name="T80" fmla="*/ 237 w 343"/>
                <a:gd name="T81" fmla="*/ 95 h 3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3" h="310">
                  <a:moveTo>
                    <a:pt x="237" y="95"/>
                  </a:moveTo>
                  <a:lnTo>
                    <a:pt x="237" y="95"/>
                  </a:lnTo>
                  <a:lnTo>
                    <a:pt x="237" y="80"/>
                  </a:lnTo>
                  <a:lnTo>
                    <a:pt x="227" y="70"/>
                  </a:lnTo>
                  <a:lnTo>
                    <a:pt x="212" y="65"/>
                  </a:lnTo>
                  <a:lnTo>
                    <a:pt x="192" y="65"/>
                  </a:lnTo>
                  <a:lnTo>
                    <a:pt x="177" y="65"/>
                  </a:lnTo>
                  <a:lnTo>
                    <a:pt x="162" y="70"/>
                  </a:lnTo>
                  <a:lnTo>
                    <a:pt x="152" y="75"/>
                  </a:lnTo>
                  <a:lnTo>
                    <a:pt x="147" y="90"/>
                  </a:lnTo>
                  <a:lnTo>
                    <a:pt x="152" y="95"/>
                  </a:lnTo>
                  <a:lnTo>
                    <a:pt x="157" y="105"/>
                  </a:lnTo>
                  <a:lnTo>
                    <a:pt x="182" y="110"/>
                  </a:lnTo>
                  <a:lnTo>
                    <a:pt x="242" y="125"/>
                  </a:lnTo>
                  <a:lnTo>
                    <a:pt x="283" y="140"/>
                  </a:lnTo>
                  <a:lnTo>
                    <a:pt x="308" y="160"/>
                  </a:lnTo>
                  <a:lnTo>
                    <a:pt x="323" y="180"/>
                  </a:lnTo>
                  <a:lnTo>
                    <a:pt x="328" y="205"/>
                  </a:lnTo>
                  <a:lnTo>
                    <a:pt x="323" y="230"/>
                  </a:lnTo>
                  <a:lnTo>
                    <a:pt x="313" y="250"/>
                  </a:lnTo>
                  <a:lnTo>
                    <a:pt x="293" y="270"/>
                  </a:lnTo>
                  <a:lnTo>
                    <a:pt x="273" y="285"/>
                  </a:lnTo>
                  <a:lnTo>
                    <a:pt x="247" y="295"/>
                  </a:lnTo>
                  <a:lnTo>
                    <a:pt x="217" y="305"/>
                  </a:lnTo>
                  <a:lnTo>
                    <a:pt x="187" y="310"/>
                  </a:lnTo>
                  <a:lnTo>
                    <a:pt x="157" y="310"/>
                  </a:lnTo>
                  <a:lnTo>
                    <a:pt x="126" y="310"/>
                  </a:lnTo>
                  <a:lnTo>
                    <a:pt x="96" y="305"/>
                  </a:lnTo>
                  <a:lnTo>
                    <a:pt x="71" y="295"/>
                  </a:lnTo>
                  <a:lnTo>
                    <a:pt x="46" y="285"/>
                  </a:lnTo>
                  <a:lnTo>
                    <a:pt x="26" y="270"/>
                  </a:lnTo>
                  <a:lnTo>
                    <a:pt x="10" y="250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111" y="205"/>
                  </a:lnTo>
                  <a:lnTo>
                    <a:pt x="116" y="225"/>
                  </a:lnTo>
                  <a:lnTo>
                    <a:pt x="126" y="235"/>
                  </a:lnTo>
                  <a:lnTo>
                    <a:pt x="142" y="245"/>
                  </a:lnTo>
                  <a:lnTo>
                    <a:pt x="167" y="245"/>
                  </a:lnTo>
                  <a:lnTo>
                    <a:pt x="187" y="245"/>
                  </a:lnTo>
                  <a:lnTo>
                    <a:pt x="202" y="240"/>
                  </a:lnTo>
                  <a:lnTo>
                    <a:pt x="212" y="230"/>
                  </a:lnTo>
                  <a:lnTo>
                    <a:pt x="217" y="215"/>
                  </a:lnTo>
                  <a:lnTo>
                    <a:pt x="217" y="210"/>
                  </a:lnTo>
                  <a:lnTo>
                    <a:pt x="212" y="205"/>
                  </a:lnTo>
                  <a:lnTo>
                    <a:pt x="192" y="195"/>
                  </a:lnTo>
                  <a:lnTo>
                    <a:pt x="126" y="180"/>
                  </a:lnTo>
                  <a:lnTo>
                    <a:pt x="96" y="165"/>
                  </a:lnTo>
                  <a:lnTo>
                    <a:pt x="66" y="150"/>
                  </a:lnTo>
                  <a:lnTo>
                    <a:pt x="56" y="140"/>
                  </a:lnTo>
                  <a:lnTo>
                    <a:pt x="46" y="130"/>
                  </a:lnTo>
                  <a:lnTo>
                    <a:pt x="41" y="115"/>
                  </a:lnTo>
                  <a:lnTo>
                    <a:pt x="41" y="95"/>
                  </a:lnTo>
                  <a:lnTo>
                    <a:pt x="41" y="75"/>
                  </a:lnTo>
                  <a:lnTo>
                    <a:pt x="51" y="55"/>
                  </a:lnTo>
                  <a:lnTo>
                    <a:pt x="66" y="35"/>
                  </a:lnTo>
                  <a:lnTo>
                    <a:pt x="86" y="25"/>
                  </a:lnTo>
                  <a:lnTo>
                    <a:pt x="111" y="15"/>
                  </a:lnTo>
                  <a:lnTo>
                    <a:pt x="142" y="5"/>
                  </a:lnTo>
                  <a:lnTo>
                    <a:pt x="167" y="0"/>
                  </a:lnTo>
                  <a:lnTo>
                    <a:pt x="197" y="0"/>
                  </a:lnTo>
                  <a:lnTo>
                    <a:pt x="253" y="5"/>
                  </a:lnTo>
                  <a:lnTo>
                    <a:pt x="278" y="10"/>
                  </a:lnTo>
                  <a:lnTo>
                    <a:pt x="303" y="20"/>
                  </a:lnTo>
                  <a:lnTo>
                    <a:pt x="318" y="35"/>
                  </a:lnTo>
                  <a:lnTo>
                    <a:pt x="333" y="50"/>
                  </a:lnTo>
                  <a:lnTo>
                    <a:pt x="343" y="70"/>
                  </a:lnTo>
                  <a:lnTo>
                    <a:pt x="343" y="95"/>
                  </a:lnTo>
                  <a:lnTo>
                    <a:pt x="237" y="9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9" name="Freeform 30"/>
            <p:cNvSpPr>
              <a:spLocks noEditPoints="1"/>
            </p:cNvSpPr>
            <p:nvPr/>
          </p:nvSpPr>
          <p:spPr bwMode="auto">
            <a:xfrm>
              <a:off x="737" y="286"/>
              <a:ext cx="387" cy="299"/>
            </a:xfrm>
            <a:custGeom>
              <a:avLst/>
              <a:gdLst>
                <a:gd name="T0" fmla="*/ 217 w 388"/>
                <a:gd name="T1" fmla="*/ 0 h 300"/>
                <a:gd name="T2" fmla="*/ 333 w 388"/>
                <a:gd name="T3" fmla="*/ 0 h 300"/>
                <a:gd name="T4" fmla="*/ 388 w 388"/>
                <a:gd name="T5" fmla="*/ 300 h 300"/>
                <a:gd name="T6" fmla="*/ 277 w 388"/>
                <a:gd name="T7" fmla="*/ 300 h 300"/>
                <a:gd name="T8" fmla="*/ 267 w 388"/>
                <a:gd name="T9" fmla="*/ 255 h 300"/>
                <a:gd name="T10" fmla="*/ 146 w 388"/>
                <a:gd name="T11" fmla="*/ 255 h 300"/>
                <a:gd name="T12" fmla="*/ 121 w 388"/>
                <a:gd name="T13" fmla="*/ 300 h 300"/>
                <a:gd name="T14" fmla="*/ 0 w 388"/>
                <a:gd name="T15" fmla="*/ 300 h 300"/>
                <a:gd name="T16" fmla="*/ 217 w 388"/>
                <a:gd name="T17" fmla="*/ 0 h 300"/>
                <a:gd name="T18" fmla="*/ 192 w 388"/>
                <a:gd name="T19" fmla="*/ 190 h 300"/>
                <a:gd name="T20" fmla="*/ 262 w 388"/>
                <a:gd name="T21" fmla="*/ 190 h 300"/>
                <a:gd name="T22" fmla="*/ 247 w 388"/>
                <a:gd name="T23" fmla="*/ 105 h 300"/>
                <a:gd name="T24" fmla="*/ 247 w 388"/>
                <a:gd name="T25" fmla="*/ 105 h 300"/>
                <a:gd name="T26" fmla="*/ 192 w 388"/>
                <a:gd name="T27" fmla="*/ 190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300">
                  <a:moveTo>
                    <a:pt x="217" y="0"/>
                  </a:moveTo>
                  <a:lnTo>
                    <a:pt x="333" y="0"/>
                  </a:lnTo>
                  <a:lnTo>
                    <a:pt x="388" y="300"/>
                  </a:lnTo>
                  <a:lnTo>
                    <a:pt x="277" y="300"/>
                  </a:lnTo>
                  <a:lnTo>
                    <a:pt x="267" y="255"/>
                  </a:lnTo>
                  <a:lnTo>
                    <a:pt x="146" y="255"/>
                  </a:lnTo>
                  <a:lnTo>
                    <a:pt x="121" y="300"/>
                  </a:lnTo>
                  <a:lnTo>
                    <a:pt x="0" y="300"/>
                  </a:lnTo>
                  <a:lnTo>
                    <a:pt x="217" y="0"/>
                  </a:lnTo>
                  <a:close/>
                  <a:moveTo>
                    <a:pt x="192" y="190"/>
                  </a:moveTo>
                  <a:lnTo>
                    <a:pt x="262" y="190"/>
                  </a:lnTo>
                  <a:lnTo>
                    <a:pt x="247" y="105"/>
                  </a:lnTo>
                  <a:lnTo>
                    <a:pt x="192" y="19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Freeform 29"/>
            <p:cNvSpPr>
              <a:spLocks/>
            </p:cNvSpPr>
            <p:nvPr/>
          </p:nvSpPr>
          <p:spPr bwMode="auto">
            <a:xfrm>
              <a:off x="1151" y="281"/>
              <a:ext cx="371" cy="310"/>
            </a:xfrm>
            <a:custGeom>
              <a:avLst/>
              <a:gdLst>
                <a:gd name="T0" fmla="*/ 257 w 373"/>
                <a:gd name="T1" fmla="*/ 275 h 310"/>
                <a:gd name="T2" fmla="*/ 257 w 373"/>
                <a:gd name="T3" fmla="*/ 275 h 310"/>
                <a:gd name="T4" fmla="*/ 257 w 373"/>
                <a:gd name="T5" fmla="*/ 275 h 310"/>
                <a:gd name="T6" fmla="*/ 237 w 373"/>
                <a:gd name="T7" fmla="*/ 290 h 310"/>
                <a:gd name="T8" fmla="*/ 211 w 373"/>
                <a:gd name="T9" fmla="*/ 300 h 310"/>
                <a:gd name="T10" fmla="*/ 181 w 373"/>
                <a:gd name="T11" fmla="*/ 310 h 310"/>
                <a:gd name="T12" fmla="*/ 156 w 373"/>
                <a:gd name="T13" fmla="*/ 310 h 310"/>
                <a:gd name="T14" fmla="*/ 156 w 373"/>
                <a:gd name="T15" fmla="*/ 310 h 310"/>
                <a:gd name="T16" fmla="*/ 111 w 373"/>
                <a:gd name="T17" fmla="*/ 305 h 310"/>
                <a:gd name="T18" fmla="*/ 75 w 373"/>
                <a:gd name="T19" fmla="*/ 295 h 310"/>
                <a:gd name="T20" fmla="*/ 50 w 373"/>
                <a:gd name="T21" fmla="*/ 280 h 310"/>
                <a:gd name="T22" fmla="*/ 30 w 373"/>
                <a:gd name="T23" fmla="*/ 260 h 310"/>
                <a:gd name="T24" fmla="*/ 15 w 373"/>
                <a:gd name="T25" fmla="*/ 240 h 310"/>
                <a:gd name="T26" fmla="*/ 5 w 373"/>
                <a:gd name="T27" fmla="*/ 220 h 310"/>
                <a:gd name="T28" fmla="*/ 0 w 373"/>
                <a:gd name="T29" fmla="*/ 185 h 310"/>
                <a:gd name="T30" fmla="*/ 0 w 373"/>
                <a:gd name="T31" fmla="*/ 185 h 310"/>
                <a:gd name="T32" fmla="*/ 5 w 373"/>
                <a:gd name="T33" fmla="*/ 150 h 310"/>
                <a:gd name="T34" fmla="*/ 15 w 373"/>
                <a:gd name="T35" fmla="*/ 115 h 310"/>
                <a:gd name="T36" fmla="*/ 30 w 373"/>
                <a:gd name="T37" fmla="*/ 85 h 310"/>
                <a:gd name="T38" fmla="*/ 55 w 373"/>
                <a:gd name="T39" fmla="*/ 55 h 310"/>
                <a:gd name="T40" fmla="*/ 85 w 373"/>
                <a:gd name="T41" fmla="*/ 35 h 310"/>
                <a:gd name="T42" fmla="*/ 121 w 373"/>
                <a:gd name="T43" fmla="*/ 15 h 310"/>
                <a:gd name="T44" fmla="*/ 166 w 373"/>
                <a:gd name="T45" fmla="*/ 5 h 310"/>
                <a:gd name="T46" fmla="*/ 216 w 373"/>
                <a:gd name="T47" fmla="*/ 0 h 310"/>
                <a:gd name="T48" fmla="*/ 216 w 373"/>
                <a:gd name="T49" fmla="*/ 0 h 310"/>
                <a:gd name="T50" fmla="*/ 247 w 373"/>
                <a:gd name="T51" fmla="*/ 0 h 310"/>
                <a:gd name="T52" fmla="*/ 277 w 373"/>
                <a:gd name="T53" fmla="*/ 5 h 310"/>
                <a:gd name="T54" fmla="*/ 302 w 373"/>
                <a:gd name="T55" fmla="*/ 15 h 310"/>
                <a:gd name="T56" fmla="*/ 322 w 373"/>
                <a:gd name="T57" fmla="*/ 25 h 310"/>
                <a:gd name="T58" fmla="*/ 342 w 373"/>
                <a:gd name="T59" fmla="*/ 40 h 310"/>
                <a:gd name="T60" fmla="*/ 358 w 373"/>
                <a:gd name="T61" fmla="*/ 60 h 310"/>
                <a:gd name="T62" fmla="*/ 368 w 373"/>
                <a:gd name="T63" fmla="*/ 85 h 310"/>
                <a:gd name="T64" fmla="*/ 373 w 373"/>
                <a:gd name="T65" fmla="*/ 110 h 310"/>
                <a:gd name="T66" fmla="*/ 262 w 373"/>
                <a:gd name="T67" fmla="*/ 110 h 310"/>
                <a:gd name="T68" fmla="*/ 262 w 373"/>
                <a:gd name="T69" fmla="*/ 110 h 310"/>
                <a:gd name="T70" fmla="*/ 257 w 373"/>
                <a:gd name="T71" fmla="*/ 95 h 310"/>
                <a:gd name="T72" fmla="*/ 247 w 373"/>
                <a:gd name="T73" fmla="*/ 80 h 310"/>
                <a:gd name="T74" fmla="*/ 226 w 373"/>
                <a:gd name="T75" fmla="*/ 75 h 310"/>
                <a:gd name="T76" fmla="*/ 206 w 373"/>
                <a:gd name="T77" fmla="*/ 75 h 310"/>
                <a:gd name="T78" fmla="*/ 206 w 373"/>
                <a:gd name="T79" fmla="*/ 75 h 310"/>
                <a:gd name="T80" fmla="*/ 186 w 373"/>
                <a:gd name="T81" fmla="*/ 75 h 310"/>
                <a:gd name="T82" fmla="*/ 166 w 373"/>
                <a:gd name="T83" fmla="*/ 85 h 310"/>
                <a:gd name="T84" fmla="*/ 151 w 373"/>
                <a:gd name="T85" fmla="*/ 95 h 310"/>
                <a:gd name="T86" fmla="*/ 141 w 373"/>
                <a:gd name="T87" fmla="*/ 105 h 310"/>
                <a:gd name="T88" fmla="*/ 131 w 373"/>
                <a:gd name="T89" fmla="*/ 125 h 310"/>
                <a:gd name="T90" fmla="*/ 121 w 373"/>
                <a:gd name="T91" fmla="*/ 140 h 310"/>
                <a:gd name="T92" fmla="*/ 116 w 373"/>
                <a:gd name="T93" fmla="*/ 180 h 310"/>
                <a:gd name="T94" fmla="*/ 116 w 373"/>
                <a:gd name="T95" fmla="*/ 180 h 310"/>
                <a:gd name="T96" fmla="*/ 121 w 373"/>
                <a:gd name="T97" fmla="*/ 200 h 310"/>
                <a:gd name="T98" fmla="*/ 131 w 373"/>
                <a:gd name="T99" fmla="*/ 220 h 310"/>
                <a:gd name="T100" fmla="*/ 151 w 373"/>
                <a:gd name="T101" fmla="*/ 230 h 310"/>
                <a:gd name="T102" fmla="*/ 181 w 373"/>
                <a:gd name="T103" fmla="*/ 235 h 310"/>
                <a:gd name="T104" fmla="*/ 181 w 373"/>
                <a:gd name="T105" fmla="*/ 235 h 310"/>
                <a:gd name="T106" fmla="*/ 206 w 373"/>
                <a:gd name="T107" fmla="*/ 235 h 310"/>
                <a:gd name="T108" fmla="*/ 226 w 373"/>
                <a:gd name="T109" fmla="*/ 230 h 310"/>
                <a:gd name="T110" fmla="*/ 242 w 373"/>
                <a:gd name="T111" fmla="*/ 220 h 310"/>
                <a:gd name="T112" fmla="*/ 252 w 373"/>
                <a:gd name="T113" fmla="*/ 205 h 310"/>
                <a:gd name="T114" fmla="*/ 196 w 373"/>
                <a:gd name="T115" fmla="*/ 205 h 310"/>
                <a:gd name="T116" fmla="*/ 216 w 373"/>
                <a:gd name="T117" fmla="*/ 140 h 310"/>
                <a:gd name="T118" fmla="*/ 368 w 373"/>
                <a:gd name="T119" fmla="*/ 140 h 310"/>
                <a:gd name="T120" fmla="*/ 327 w 373"/>
                <a:gd name="T121" fmla="*/ 305 h 310"/>
                <a:gd name="T122" fmla="*/ 252 w 373"/>
                <a:gd name="T123" fmla="*/ 305 h 310"/>
                <a:gd name="T124" fmla="*/ 257 w 373"/>
                <a:gd name="T125" fmla="*/ 275 h 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" h="310">
                  <a:moveTo>
                    <a:pt x="257" y="275"/>
                  </a:moveTo>
                  <a:lnTo>
                    <a:pt x="257" y="275"/>
                  </a:lnTo>
                  <a:lnTo>
                    <a:pt x="237" y="290"/>
                  </a:lnTo>
                  <a:lnTo>
                    <a:pt x="211" y="300"/>
                  </a:lnTo>
                  <a:lnTo>
                    <a:pt x="181" y="310"/>
                  </a:lnTo>
                  <a:lnTo>
                    <a:pt x="156" y="310"/>
                  </a:lnTo>
                  <a:lnTo>
                    <a:pt x="111" y="305"/>
                  </a:lnTo>
                  <a:lnTo>
                    <a:pt x="75" y="295"/>
                  </a:lnTo>
                  <a:lnTo>
                    <a:pt x="50" y="280"/>
                  </a:lnTo>
                  <a:lnTo>
                    <a:pt x="30" y="260"/>
                  </a:lnTo>
                  <a:lnTo>
                    <a:pt x="15" y="240"/>
                  </a:lnTo>
                  <a:lnTo>
                    <a:pt x="5" y="220"/>
                  </a:lnTo>
                  <a:lnTo>
                    <a:pt x="0" y="185"/>
                  </a:lnTo>
                  <a:lnTo>
                    <a:pt x="5" y="150"/>
                  </a:lnTo>
                  <a:lnTo>
                    <a:pt x="15" y="115"/>
                  </a:lnTo>
                  <a:lnTo>
                    <a:pt x="30" y="85"/>
                  </a:lnTo>
                  <a:lnTo>
                    <a:pt x="55" y="55"/>
                  </a:lnTo>
                  <a:lnTo>
                    <a:pt x="85" y="35"/>
                  </a:lnTo>
                  <a:lnTo>
                    <a:pt x="121" y="15"/>
                  </a:lnTo>
                  <a:lnTo>
                    <a:pt x="166" y="5"/>
                  </a:lnTo>
                  <a:lnTo>
                    <a:pt x="216" y="0"/>
                  </a:lnTo>
                  <a:lnTo>
                    <a:pt x="247" y="0"/>
                  </a:lnTo>
                  <a:lnTo>
                    <a:pt x="277" y="5"/>
                  </a:lnTo>
                  <a:lnTo>
                    <a:pt x="302" y="15"/>
                  </a:lnTo>
                  <a:lnTo>
                    <a:pt x="322" y="25"/>
                  </a:lnTo>
                  <a:lnTo>
                    <a:pt x="342" y="40"/>
                  </a:lnTo>
                  <a:lnTo>
                    <a:pt x="358" y="60"/>
                  </a:lnTo>
                  <a:lnTo>
                    <a:pt x="368" y="85"/>
                  </a:lnTo>
                  <a:lnTo>
                    <a:pt x="373" y="110"/>
                  </a:lnTo>
                  <a:lnTo>
                    <a:pt x="262" y="110"/>
                  </a:lnTo>
                  <a:lnTo>
                    <a:pt x="257" y="95"/>
                  </a:lnTo>
                  <a:lnTo>
                    <a:pt x="247" y="80"/>
                  </a:lnTo>
                  <a:lnTo>
                    <a:pt x="226" y="75"/>
                  </a:lnTo>
                  <a:lnTo>
                    <a:pt x="206" y="75"/>
                  </a:lnTo>
                  <a:lnTo>
                    <a:pt x="186" y="75"/>
                  </a:lnTo>
                  <a:lnTo>
                    <a:pt x="166" y="85"/>
                  </a:lnTo>
                  <a:lnTo>
                    <a:pt x="151" y="95"/>
                  </a:lnTo>
                  <a:lnTo>
                    <a:pt x="141" y="105"/>
                  </a:lnTo>
                  <a:lnTo>
                    <a:pt x="131" y="125"/>
                  </a:lnTo>
                  <a:lnTo>
                    <a:pt x="121" y="140"/>
                  </a:lnTo>
                  <a:lnTo>
                    <a:pt x="116" y="180"/>
                  </a:lnTo>
                  <a:lnTo>
                    <a:pt x="121" y="200"/>
                  </a:lnTo>
                  <a:lnTo>
                    <a:pt x="131" y="220"/>
                  </a:lnTo>
                  <a:lnTo>
                    <a:pt x="151" y="230"/>
                  </a:lnTo>
                  <a:lnTo>
                    <a:pt x="181" y="235"/>
                  </a:lnTo>
                  <a:lnTo>
                    <a:pt x="206" y="235"/>
                  </a:lnTo>
                  <a:lnTo>
                    <a:pt x="226" y="230"/>
                  </a:lnTo>
                  <a:lnTo>
                    <a:pt x="242" y="220"/>
                  </a:lnTo>
                  <a:lnTo>
                    <a:pt x="252" y="205"/>
                  </a:lnTo>
                  <a:lnTo>
                    <a:pt x="196" y="205"/>
                  </a:lnTo>
                  <a:lnTo>
                    <a:pt x="216" y="140"/>
                  </a:lnTo>
                  <a:lnTo>
                    <a:pt x="368" y="140"/>
                  </a:lnTo>
                  <a:lnTo>
                    <a:pt x="327" y="305"/>
                  </a:lnTo>
                  <a:lnTo>
                    <a:pt x="252" y="305"/>
                  </a:lnTo>
                  <a:lnTo>
                    <a:pt x="257" y="27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Freeform 28"/>
            <p:cNvSpPr>
              <a:spLocks/>
            </p:cNvSpPr>
            <p:nvPr/>
          </p:nvSpPr>
          <p:spPr bwMode="auto">
            <a:xfrm>
              <a:off x="1602" y="291"/>
              <a:ext cx="53" cy="119"/>
            </a:xfrm>
            <a:custGeom>
              <a:avLst/>
              <a:gdLst>
                <a:gd name="T0" fmla="*/ 36 w 51"/>
                <a:gd name="T1" fmla="*/ 120 h 120"/>
                <a:gd name="T2" fmla="*/ 36 w 51"/>
                <a:gd name="T3" fmla="*/ 65 h 120"/>
                <a:gd name="T4" fmla="*/ 15 w 51"/>
                <a:gd name="T5" fmla="*/ 65 h 120"/>
                <a:gd name="T6" fmla="*/ 15 w 51"/>
                <a:gd name="T7" fmla="*/ 120 h 120"/>
                <a:gd name="T8" fmla="*/ 0 w 51"/>
                <a:gd name="T9" fmla="*/ 120 h 120"/>
                <a:gd name="T10" fmla="*/ 0 w 51"/>
                <a:gd name="T11" fmla="*/ 0 h 120"/>
                <a:gd name="T12" fmla="*/ 15 w 51"/>
                <a:gd name="T13" fmla="*/ 0 h 120"/>
                <a:gd name="T14" fmla="*/ 15 w 51"/>
                <a:gd name="T15" fmla="*/ 55 h 120"/>
                <a:gd name="T16" fmla="*/ 36 w 51"/>
                <a:gd name="T17" fmla="*/ 55 h 120"/>
                <a:gd name="T18" fmla="*/ 36 w 51"/>
                <a:gd name="T19" fmla="*/ 0 h 120"/>
                <a:gd name="T20" fmla="*/ 51 w 51"/>
                <a:gd name="T21" fmla="*/ 0 h 120"/>
                <a:gd name="T22" fmla="*/ 51 w 51"/>
                <a:gd name="T23" fmla="*/ 120 h 120"/>
                <a:gd name="T24" fmla="*/ 36 w 51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120">
                  <a:moveTo>
                    <a:pt x="36" y="120"/>
                  </a:moveTo>
                  <a:lnTo>
                    <a:pt x="36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5"/>
                  </a:lnTo>
                  <a:lnTo>
                    <a:pt x="36" y="55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120"/>
                  </a:lnTo>
                  <a:lnTo>
                    <a:pt x="36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Freeform 27"/>
            <p:cNvSpPr>
              <a:spLocks/>
            </p:cNvSpPr>
            <p:nvPr/>
          </p:nvSpPr>
          <p:spPr bwMode="auto">
            <a:xfrm>
              <a:off x="1668" y="291"/>
              <a:ext cx="40" cy="119"/>
            </a:xfrm>
            <a:custGeom>
              <a:avLst/>
              <a:gdLst>
                <a:gd name="T0" fmla="*/ 0 w 40"/>
                <a:gd name="T1" fmla="*/ 120 h 120"/>
                <a:gd name="T2" fmla="*/ 0 w 40"/>
                <a:gd name="T3" fmla="*/ 0 h 120"/>
                <a:gd name="T4" fmla="*/ 40 w 40"/>
                <a:gd name="T5" fmla="*/ 0 h 120"/>
                <a:gd name="T6" fmla="*/ 40 w 40"/>
                <a:gd name="T7" fmla="*/ 10 h 120"/>
                <a:gd name="T8" fmla="*/ 10 w 40"/>
                <a:gd name="T9" fmla="*/ 10 h 120"/>
                <a:gd name="T10" fmla="*/ 10 w 40"/>
                <a:gd name="T11" fmla="*/ 55 h 120"/>
                <a:gd name="T12" fmla="*/ 35 w 40"/>
                <a:gd name="T13" fmla="*/ 55 h 120"/>
                <a:gd name="T14" fmla="*/ 35 w 40"/>
                <a:gd name="T15" fmla="*/ 65 h 120"/>
                <a:gd name="T16" fmla="*/ 10 w 40"/>
                <a:gd name="T17" fmla="*/ 65 h 120"/>
                <a:gd name="T18" fmla="*/ 10 w 40"/>
                <a:gd name="T19" fmla="*/ 110 h 120"/>
                <a:gd name="T20" fmla="*/ 40 w 40"/>
                <a:gd name="T21" fmla="*/ 110 h 120"/>
                <a:gd name="T22" fmla="*/ 40 w 40"/>
                <a:gd name="T23" fmla="*/ 120 h 120"/>
                <a:gd name="T24" fmla="*/ 0 w 40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120">
                  <a:moveTo>
                    <a:pt x="0" y="12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0" y="10"/>
                  </a:lnTo>
                  <a:lnTo>
                    <a:pt x="10" y="55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10" y="65"/>
                  </a:lnTo>
                  <a:lnTo>
                    <a:pt x="10" y="110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3" name="Freeform 26"/>
            <p:cNvSpPr>
              <a:spLocks noEditPoints="1"/>
            </p:cNvSpPr>
            <p:nvPr/>
          </p:nvSpPr>
          <p:spPr bwMode="auto">
            <a:xfrm>
              <a:off x="1713" y="291"/>
              <a:ext cx="61" cy="119"/>
            </a:xfrm>
            <a:custGeom>
              <a:avLst/>
              <a:gdLst>
                <a:gd name="T0" fmla="*/ 51 w 61"/>
                <a:gd name="T1" fmla="*/ 120 h 120"/>
                <a:gd name="T2" fmla="*/ 41 w 61"/>
                <a:gd name="T3" fmla="*/ 90 h 120"/>
                <a:gd name="T4" fmla="*/ 15 w 61"/>
                <a:gd name="T5" fmla="*/ 90 h 120"/>
                <a:gd name="T6" fmla="*/ 10 w 61"/>
                <a:gd name="T7" fmla="*/ 120 h 120"/>
                <a:gd name="T8" fmla="*/ 0 w 61"/>
                <a:gd name="T9" fmla="*/ 120 h 120"/>
                <a:gd name="T10" fmla="*/ 20 w 61"/>
                <a:gd name="T11" fmla="*/ 0 h 120"/>
                <a:gd name="T12" fmla="*/ 41 w 61"/>
                <a:gd name="T13" fmla="*/ 0 h 120"/>
                <a:gd name="T14" fmla="*/ 61 w 61"/>
                <a:gd name="T15" fmla="*/ 120 h 120"/>
                <a:gd name="T16" fmla="*/ 51 w 61"/>
                <a:gd name="T17" fmla="*/ 120 h 120"/>
                <a:gd name="T18" fmla="*/ 31 w 61"/>
                <a:gd name="T19" fmla="*/ 15 h 120"/>
                <a:gd name="T20" fmla="*/ 20 w 61"/>
                <a:gd name="T21" fmla="*/ 80 h 120"/>
                <a:gd name="T22" fmla="*/ 41 w 61"/>
                <a:gd name="T23" fmla="*/ 80 h 120"/>
                <a:gd name="T24" fmla="*/ 31 w 61"/>
                <a:gd name="T25" fmla="*/ 15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120">
                  <a:moveTo>
                    <a:pt x="51" y="120"/>
                  </a:moveTo>
                  <a:lnTo>
                    <a:pt x="41" y="90"/>
                  </a:lnTo>
                  <a:lnTo>
                    <a:pt x="15" y="90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20" y="0"/>
                  </a:lnTo>
                  <a:lnTo>
                    <a:pt x="41" y="0"/>
                  </a:lnTo>
                  <a:lnTo>
                    <a:pt x="61" y="120"/>
                  </a:lnTo>
                  <a:lnTo>
                    <a:pt x="51" y="120"/>
                  </a:lnTo>
                  <a:close/>
                  <a:moveTo>
                    <a:pt x="31" y="15"/>
                  </a:moveTo>
                  <a:lnTo>
                    <a:pt x="20" y="80"/>
                  </a:lnTo>
                  <a:lnTo>
                    <a:pt x="41" y="8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4" name="Freeform 25"/>
            <p:cNvSpPr>
              <a:spLocks/>
            </p:cNvSpPr>
            <p:nvPr/>
          </p:nvSpPr>
          <p:spPr bwMode="auto">
            <a:xfrm>
              <a:off x="1785" y="291"/>
              <a:ext cx="40" cy="119"/>
            </a:xfrm>
            <a:custGeom>
              <a:avLst/>
              <a:gdLst>
                <a:gd name="T0" fmla="*/ 0 w 40"/>
                <a:gd name="T1" fmla="*/ 120 h 120"/>
                <a:gd name="T2" fmla="*/ 0 w 40"/>
                <a:gd name="T3" fmla="*/ 0 h 120"/>
                <a:gd name="T4" fmla="*/ 15 w 40"/>
                <a:gd name="T5" fmla="*/ 0 h 120"/>
                <a:gd name="T6" fmla="*/ 15 w 40"/>
                <a:gd name="T7" fmla="*/ 110 h 120"/>
                <a:gd name="T8" fmla="*/ 40 w 40"/>
                <a:gd name="T9" fmla="*/ 110 h 120"/>
                <a:gd name="T10" fmla="*/ 40 w 40"/>
                <a:gd name="T11" fmla="*/ 120 h 120"/>
                <a:gd name="T12" fmla="*/ 0 w 40"/>
                <a:gd name="T13" fmla="*/ 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20">
                  <a:moveTo>
                    <a:pt x="0" y="12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10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5" name="Freeform 24"/>
            <p:cNvSpPr>
              <a:spLocks/>
            </p:cNvSpPr>
            <p:nvPr/>
          </p:nvSpPr>
          <p:spPr bwMode="auto">
            <a:xfrm>
              <a:off x="1819" y="291"/>
              <a:ext cx="48" cy="119"/>
            </a:xfrm>
            <a:custGeom>
              <a:avLst/>
              <a:gdLst>
                <a:gd name="T0" fmla="*/ 30 w 46"/>
                <a:gd name="T1" fmla="*/ 10 h 120"/>
                <a:gd name="T2" fmla="*/ 30 w 46"/>
                <a:gd name="T3" fmla="*/ 120 h 120"/>
                <a:gd name="T4" fmla="*/ 15 w 46"/>
                <a:gd name="T5" fmla="*/ 120 h 120"/>
                <a:gd name="T6" fmla="*/ 15 w 46"/>
                <a:gd name="T7" fmla="*/ 10 h 120"/>
                <a:gd name="T8" fmla="*/ 0 w 46"/>
                <a:gd name="T9" fmla="*/ 10 h 120"/>
                <a:gd name="T10" fmla="*/ 0 w 46"/>
                <a:gd name="T11" fmla="*/ 0 h 120"/>
                <a:gd name="T12" fmla="*/ 46 w 46"/>
                <a:gd name="T13" fmla="*/ 0 h 120"/>
                <a:gd name="T14" fmla="*/ 46 w 46"/>
                <a:gd name="T15" fmla="*/ 10 h 120"/>
                <a:gd name="T16" fmla="*/ 30 w 46"/>
                <a:gd name="T17" fmla="*/ 1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120">
                  <a:moveTo>
                    <a:pt x="30" y="10"/>
                  </a:moveTo>
                  <a:lnTo>
                    <a:pt x="30" y="120"/>
                  </a:lnTo>
                  <a:lnTo>
                    <a:pt x="15" y="120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6" name="Freeform 23"/>
            <p:cNvSpPr>
              <a:spLocks/>
            </p:cNvSpPr>
            <p:nvPr/>
          </p:nvSpPr>
          <p:spPr bwMode="auto">
            <a:xfrm>
              <a:off x="1875" y="291"/>
              <a:ext cx="50" cy="119"/>
            </a:xfrm>
            <a:custGeom>
              <a:avLst/>
              <a:gdLst>
                <a:gd name="T0" fmla="*/ 35 w 50"/>
                <a:gd name="T1" fmla="*/ 120 h 120"/>
                <a:gd name="T2" fmla="*/ 35 w 50"/>
                <a:gd name="T3" fmla="*/ 65 h 120"/>
                <a:gd name="T4" fmla="*/ 15 w 50"/>
                <a:gd name="T5" fmla="*/ 65 h 120"/>
                <a:gd name="T6" fmla="*/ 15 w 50"/>
                <a:gd name="T7" fmla="*/ 120 h 120"/>
                <a:gd name="T8" fmla="*/ 0 w 50"/>
                <a:gd name="T9" fmla="*/ 120 h 120"/>
                <a:gd name="T10" fmla="*/ 0 w 50"/>
                <a:gd name="T11" fmla="*/ 0 h 120"/>
                <a:gd name="T12" fmla="*/ 15 w 50"/>
                <a:gd name="T13" fmla="*/ 0 h 120"/>
                <a:gd name="T14" fmla="*/ 15 w 50"/>
                <a:gd name="T15" fmla="*/ 55 h 120"/>
                <a:gd name="T16" fmla="*/ 35 w 50"/>
                <a:gd name="T17" fmla="*/ 55 h 120"/>
                <a:gd name="T18" fmla="*/ 35 w 50"/>
                <a:gd name="T19" fmla="*/ 0 h 120"/>
                <a:gd name="T20" fmla="*/ 50 w 50"/>
                <a:gd name="T21" fmla="*/ 0 h 120"/>
                <a:gd name="T22" fmla="*/ 50 w 50"/>
                <a:gd name="T23" fmla="*/ 120 h 120"/>
                <a:gd name="T24" fmla="*/ 35 w 50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0">
                  <a:moveTo>
                    <a:pt x="35" y="120"/>
                  </a:moveTo>
                  <a:lnTo>
                    <a:pt x="35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5"/>
                  </a:lnTo>
                  <a:lnTo>
                    <a:pt x="35" y="55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Freeform 22"/>
            <p:cNvSpPr>
              <a:spLocks/>
            </p:cNvSpPr>
            <p:nvPr/>
          </p:nvSpPr>
          <p:spPr bwMode="auto">
            <a:xfrm>
              <a:off x="1970" y="291"/>
              <a:ext cx="48" cy="124"/>
            </a:xfrm>
            <a:custGeom>
              <a:avLst/>
              <a:gdLst>
                <a:gd name="T0" fmla="*/ 26 w 46"/>
                <a:gd name="T1" fmla="*/ 125 h 125"/>
                <a:gd name="T2" fmla="*/ 26 w 46"/>
                <a:gd name="T3" fmla="*/ 125 h 125"/>
                <a:gd name="T4" fmla="*/ 11 w 46"/>
                <a:gd name="T5" fmla="*/ 120 h 125"/>
                <a:gd name="T6" fmla="*/ 5 w 46"/>
                <a:gd name="T7" fmla="*/ 115 h 125"/>
                <a:gd name="T8" fmla="*/ 0 w 46"/>
                <a:gd name="T9" fmla="*/ 105 h 125"/>
                <a:gd name="T10" fmla="*/ 0 w 46"/>
                <a:gd name="T11" fmla="*/ 90 h 125"/>
                <a:gd name="T12" fmla="*/ 0 w 46"/>
                <a:gd name="T13" fmla="*/ 90 h 125"/>
                <a:gd name="T14" fmla="*/ 11 w 46"/>
                <a:gd name="T15" fmla="*/ 90 h 125"/>
                <a:gd name="T16" fmla="*/ 11 w 46"/>
                <a:gd name="T17" fmla="*/ 90 h 125"/>
                <a:gd name="T18" fmla="*/ 11 w 46"/>
                <a:gd name="T19" fmla="*/ 90 h 125"/>
                <a:gd name="T20" fmla="*/ 16 w 46"/>
                <a:gd name="T21" fmla="*/ 105 h 125"/>
                <a:gd name="T22" fmla="*/ 16 w 46"/>
                <a:gd name="T23" fmla="*/ 110 h 125"/>
                <a:gd name="T24" fmla="*/ 26 w 46"/>
                <a:gd name="T25" fmla="*/ 115 h 125"/>
                <a:gd name="T26" fmla="*/ 26 w 46"/>
                <a:gd name="T27" fmla="*/ 115 h 125"/>
                <a:gd name="T28" fmla="*/ 31 w 46"/>
                <a:gd name="T29" fmla="*/ 110 h 125"/>
                <a:gd name="T30" fmla="*/ 31 w 46"/>
                <a:gd name="T31" fmla="*/ 110 h 125"/>
                <a:gd name="T32" fmla="*/ 36 w 46"/>
                <a:gd name="T33" fmla="*/ 95 h 125"/>
                <a:gd name="T34" fmla="*/ 36 w 46"/>
                <a:gd name="T35" fmla="*/ 95 h 125"/>
                <a:gd name="T36" fmla="*/ 36 w 46"/>
                <a:gd name="T37" fmla="*/ 85 h 125"/>
                <a:gd name="T38" fmla="*/ 26 w 46"/>
                <a:gd name="T39" fmla="*/ 75 h 125"/>
                <a:gd name="T40" fmla="*/ 5 w 46"/>
                <a:gd name="T41" fmla="*/ 50 h 125"/>
                <a:gd name="T42" fmla="*/ 5 w 46"/>
                <a:gd name="T43" fmla="*/ 50 h 125"/>
                <a:gd name="T44" fmla="*/ 0 w 46"/>
                <a:gd name="T45" fmla="*/ 40 h 125"/>
                <a:gd name="T46" fmla="*/ 0 w 46"/>
                <a:gd name="T47" fmla="*/ 25 h 125"/>
                <a:gd name="T48" fmla="*/ 0 w 46"/>
                <a:gd name="T49" fmla="*/ 25 h 125"/>
                <a:gd name="T50" fmla="*/ 0 w 46"/>
                <a:gd name="T51" fmla="*/ 15 h 125"/>
                <a:gd name="T52" fmla="*/ 5 w 46"/>
                <a:gd name="T53" fmla="*/ 5 h 125"/>
                <a:gd name="T54" fmla="*/ 16 w 46"/>
                <a:gd name="T55" fmla="*/ 0 h 125"/>
                <a:gd name="T56" fmla="*/ 26 w 46"/>
                <a:gd name="T57" fmla="*/ 0 h 125"/>
                <a:gd name="T58" fmla="*/ 26 w 46"/>
                <a:gd name="T59" fmla="*/ 0 h 125"/>
                <a:gd name="T60" fmla="*/ 36 w 46"/>
                <a:gd name="T61" fmla="*/ 0 h 125"/>
                <a:gd name="T62" fmla="*/ 46 w 46"/>
                <a:gd name="T63" fmla="*/ 10 h 125"/>
                <a:gd name="T64" fmla="*/ 46 w 46"/>
                <a:gd name="T65" fmla="*/ 20 h 125"/>
                <a:gd name="T66" fmla="*/ 46 w 46"/>
                <a:gd name="T67" fmla="*/ 30 h 125"/>
                <a:gd name="T68" fmla="*/ 46 w 46"/>
                <a:gd name="T69" fmla="*/ 35 h 125"/>
                <a:gd name="T70" fmla="*/ 36 w 46"/>
                <a:gd name="T71" fmla="*/ 35 h 125"/>
                <a:gd name="T72" fmla="*/ 36 w 46"/>
                <a:gd name="T73" fmla="*/ 30 h 125"/>
                <a:gd name="T74" fmla="*/ 36 w 46"/>
                <a:gd name="T75" fmla="*/ 30 h 125"/>
                <a:gd name="T76" fmla="*/ 31 w 46"/>
                <a:gd name="T77" fmla="*/ 15 h 125"/>
                <a:gd name="T78" fmla="*/ 31 w 46"/>
                <a:gd name="T79" fmla="*/ 10 h 125"/>
                <a:gd name="T80" fmla="*/ 26 w 46"/>
                <a:gd name="T81" fmla="*/ 10 h 125"/>
                <a:gd name="T82" fmla="*/ 26 w 46"/>
                <a:gd name="T83" fmla="*/ 10 h 125"/>
                <a:gd name="T84" fmla="*/ 16 w 46"/>
                <a:gd name="T85" fmla="*/ 15 h 125"/>
                <a:gd name="T86" fmla="*/ 11 w 46"/>
                <a:gd name="T87" fmla="*/ 25 h 125"/>
                <a:gd name="T88" fmla="*/ 11 w 46"/>
                <a:gd name="T89" fmla="*/ 25 h 125"/>
                <a:gd name="T90" fmla="*/ 16 w 46"/>
                <a:gd name="T91" fmla="*/ 35 h 125"/>
                <a:gd name="T92" fmla="*/ 21 w 46"/>
                <a:gd name="T93" fmla="*/ 45 h 125"/>
                <a:gd name="T94" fmla="*/ 41 w 46"/>
                <a:gd name="T95" fmla="*/ 70 h 125"/>
                <a:gd name="T96" fmla="*/ 41 w 46"/>
                <a:gd name="T97" fmla="*/ 70 h 125"/>
                <a:gd name="T98" fmla="*/ 46 w 46"/>
                <a:gd name="T99" fmla="*/ 80 h 125"/>
                <a:gd name="T100" fmla="*/ 46 w 46"/>
                <a:gd name="T101" fmla="*/ 95 h 125"/>
                <a:gd name="T102" fmla="*/ 46 w 46"/>
                <a:gd name="T103" fmla="*/ 95 h 125"/>
                <a:gd name="T104" fmla="*/ 46 w 46"/>
                <a:gd name="T105" fmla="*/ 105 h 125"/>
                <a:gd name="T106" fmla="*/ 41 w 46"/>
                <a:gd name="T107" fmla="*/ 115 h 125"/>
                <a:gd name="T108" fmla="*/ 36 w 46"/>
                <a:gd name="T109" fmla="*/ 120 h 125"/>
                <a:gd name="T110" fmla="*/ 26 w 46"/>
                <a:gd name="T111" fmla="*/ 125 h 125"/>
                <a:gd name="T112" fmla="*/ 26 w 46"/>
                <a:gd name="T113" fmla="*/ 125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125">
                  <a:moveTo>
                    <a:pt x="26" y="125"/>
                  </a:moveTo>
                  <a:lnTo>
                    <a:pt x="26" y="125"/>
                  </a:lnTo>
                  <a:lnTo>
                    <a:pt x="11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11" y="90"/>
                  </a:lnTo>
                  <a:lnTo>
                    <a:pt x="16" y="105"/>
                  </a:lnTo>
                  <a:lnTo>
                    <a:pt x="16" y="110"/>
                  </a:lnTo>
                  <a:lnTo>
                    <a:pt x="26" y="115"/>
                  </a:lnTo>
                  <a:lnTo>
                    <a:pt x="31" y="110"/>
                  </a:lnTo>
                  <a:lnTo>
                    <a:pt x="36" y="95"/>
                  </a:lnTo>
                  <a:lnTo>
                    <a:pt x="36" y="85"/>
                  </a:lnTo>
                  <a:lnTo>
                    <a:pt x="26" y="75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10"/>
                  </a:lnTo>
                  <a:lnTo>
                    <a:pt x="46" y="20"/>
                  </a:lnTo>
                  <a:lnTo>
                    <a:pt x="46" y="30"/>
                  </a:lnTo>
                  <a:lnTo>
                    <a:pt x="46" y="35"/>
                  </a:lnTo>
                  <a:lnTo>
                    <a:pt x="36" y="35"/>
                  </a:lnTo>
                  <a:lnTo>
                    <a:pt x="36" y="30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16" y="15"/>
                  </a:lnTo>
                  <a:lnTo>
                    <a:pt x="11" y="25"/>
                  </a:lnTo>
                  <a:lnTo>
                    <a:pt x="16" y="35"/>
                  </a:lnTo>
                  <a:lnTo>
                    <a:pt x="21" y="45"/>
                  </a:lnTo>
                  <a:lnTo>
                    <a:pt x="41" y="70"/>
                  </a:lnTo>
                  <a:lnTo>
                    <a:pt x="46" y="80"/>
                  </a:lnTo>
                  <a:lnTo>
                    <a:pt x="46" y="95"/>
                  </a:lnTo>
                  <a:lnTo>
                    <a:pt x="46" y="105"/>
                  </a:lnTo>
                  <a:lnTo>
                    <a:pt x="41" y="115"/>
                  </a:lnTo>
                  <a:lnTo>
                    <a:pt x="36" y="120"/>
                  </a:lnTo>
                  <a:lnTo>
                    <a:pt x="26" y="12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2031" y="291"/>
              <a:ext cx="40" cy="119"/>
            </a:xfrm>
            <a:custGeom>
              <a:avLst/>
              <a:gdLst>
                <a:gd name="T0" fmla="*/ 0 w 40"/>
                <a:gd name="T1" fmla="*/ 120 h 120"/>
                <a:gd name="T2" fmla="*/ 0 w 40"/>
                <a:gd name="T3" fmla="*/ 0 h 120"/>
                <a:gd name="T4" fmla="*/ 40 w 40"/>
                <a:gd name="T5" fmla="*/ 0 h 120"/>
                <a:gd name="T6" fmla="*/ 40 w 40"/>
                <a:gd name="T7" fmla="*/ 10 h 120"/>
                <a:gd name="T8" fmla="*/ 15 w 40"/>
                <a:gd name="T9" fmla="*/ 10 h 120"/>
                <a:gd name="T10" fmla="*/ 15 w 40"/>
                <a:gd name="T11" fmla="*/ 55 h 120"/>
                <a:gd name="T12" fmla="*/ 40 w 40"/>
                <a:gd name="T13" fmla="*/ 55 h 120"/>
                <a:gd name="T14" fmla="*/ 40 w 40"/>
                <a:gd name="T15" fmla="*/ 65 h 120"/>
                <a:gd name="T16" fmla="*/ 15 w 40"/>
                <a:gd name="T17" fmla="*/ 65 h 120"/>
                <a:gd name="T18" fmla="*/ 15 w 40"/>
                <a:gd name="T19" fmla="*/ 110 h 120"/>
                <a:gd name="T20" fmla="*/ 40 w 40"/>
                <a:gd name="T21" fmla="*/ 110 h 120"/>
                <a:gd name="T22" fmla="*/ 40 w 40"/>
                <a:gd name="T23" fmla="*/ 120 h 120"/>
                <a:gd name="T24" fmla="*/ 0 w 40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120">
                  <a:moveTo>
                    <a:pt x="0" y="12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5" y="10"/>
                  </a:lnTo>
                  <a:lnTo>
                    <a:pt x="15" y="55"/>
                  </a:lnTo>
                  <a:lnTo>
                    <a:pt x="40" y="55"/>
                  </a:lnTo>
                  <a:lnTo>
                    <a:pt x="40" y="65"/>
                  </a:lnTo>
                  <a:lnTo>
                    <a:pt x="15" y="65"/>
                  </a:lnTo>
                  <a:lnTo>
                    <a:pt x="15" y="110"/>
                  </a:lnTo>
                  <a:lnTo>
                    <a:pt x="40" y="110"/>
                  </a:lnTo>
                  <a:lnTo>
                    <a:pt x="4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Freeform 27"/>
            <p:cNvSpPr>
              <a:spLocks noEditPoints="1"/>
            </p:cNvSpPr>
            <p:nvPr/>
          </p:nvSpPr>
          <p:spPr bwMode="auto">
            <a:xfrm>
              <a:off x="2082" y="291"/>
              <a:ext cx="50" cy="119"/>
            </a:xfrm>
            <a:custGeom>
              <a:avLst/>
              <a:gdLst>
                <a:gd name="T0" fmla="*/ 41 w 51"/>
                <a:gd name="T1" fmla="*/ 120 h 120"/>
                <a:gd name="T2" fmla="*/ 41 w 51"/>
                <a:gd name="T3" fmla="*/ 120 h 120"/>
                <a:gd name="T4" fmla="*/ 36 w 51"/>
                <a:gd name="T5" fmla="*/ 105 h 120"/>
                <a:gd name="T6" fmla="*/ 36 w 51"/>
                <a:gd name="T7" fmla="*/ 85 h 120"/>
                <a:gd name="T8" fmla="*/ 36 w 51"/>
                <a:gd name="T9" fmla="*/ 85 h 120"/>
                <a:gd name="T10" fmla="*/ 36 w 51"/>
                <a:gd name="T11" fmla="*/ 70 h 120"/>
                <a:gd name="T12" fmla="*/ 26 w 51"/>
                <a:gd name="T13" fmla="*/ 65 h 120"/>
                <a:gd name="T14" fmla="*/ 15 w 51"/>
                <a:gd name="T15" fmla="*/ 65 h 120"/>
                <a:gd name="T16" fmla="*/ 15 w 51"/>
                <a:gd name="T17" fmla="*/ 120 h 120"/>
                <a:gd name="T18" fmla="*/ 0 w 51"/>
                <a:gd name="T19" fmla="*/ 120 h 120"/>
                <a:gd name="T20" fmla="*/ 0 w 51"/>
                <a:gd name="T21" fmla="*/ 0 h 120"/>
                <a:gd name="T22" fmla="*/ 26 w 51"/>
                <a:gd name="T23" fmla="*/ 0 h 120"/>
                <a:gd name="T24" fmla="*/ 26 w 51"/>
                <a:gd name="T25" fmla="*/ 0 h 120"/>
                <a:gd name="T26" fmla="*/ 36 w 51"/>
                <a:gd name="T27" fmla="*/ 5 h 120"/>
                <a:gd name="T28" fmla="*/ 46 w 51"/>
                <a:gd name="T29" fmla="*/ 10 h 120"/>
                <a:gd name="T30" fmla="*/ 51 w 51"/>
                <a:gd name="T31" fmla="*/ 20 h 120"/>
                <a:gd name="T32" fmla="*/ 51 w 51"/>
                <a:gd name="T33" fmla="*/ 35 h 120"/>
                <a:gd name="T34" fmla="*/ 51 w 51"/>
                <a:gd name="T35" fmla="*/ 35 h 120"/>
                <a:gd name="T36" fmla="*/ 46 w 51"/>
                <a:gd name="T37" fmla="*/ 55 h 120"/>
                <a:gd name="T38" fmla="*/ 41 w 51"/>
                <a:gd name="T39" fmla="*/ 60 h 120"/>
                <a:gd name="T40" fmla="*/ 36 w 51"/>
                <a:gd name="T41" fmla="*/ 60 h 120"/>
                <a:gd name="T42" fmla="*/ 36 w 51"/>
                <a:gd name="T43" fmla="*/ 60 h 120"/>
                <a:gd name="T44" fmla="*/ 46 w 51"/>
                <a:gd name="T45" fmla="*/ 65 h 120"/>
                <a:gd name="T46" fmla="*/ 51 w 51"/>
                <a:gd name="T47" fmla="*/ 70 h 120"/>
                <a:gd name="T48" fmla="*/ 51 w 51"/>
                <a:gd name="T49" fmla="*/ 80 h 120"/>
                <a:gd name="T50" fmla="*/ 51 w 51"/>
                <a:gd name="T51" fmla="*/ 80 h 120"/>
                <a:gd name="T52" fmla="*/ 51 w 51"/>
                <a:gd name="T53" fmla="*/ 105 h 120"/>
                <a:gd name="T54" fmla="*/ 51 w 51"/>
                <a:gd name="T55" fmla="*/ 105 h 120"/>
                <a:gd name="T56" fmla="*/ 51 w 51"/>
                <a:gd name="T57" fmla="*/ 120 h 120"/>
                <a:gd name="T58" fmla="*/ 41 w 51"/>
                <a:gd name="T59" fmla="*/ 120 h 120"/>
                <a:gd name="T60" fmla="*/ 26 w 51"/>
                <a:gd name="T61" fmla="*/ 10 h 120"/>
                <a:gd name="T62" fmla="*/ 15 w 51"/>
                <a:gd name="T63" fmla="*/ 10 h 120"/>
                <a:gd name="T64" fmla="*/ 15 w 51"/>
                <a:gd name="T65" fmla="*/ 55 h 120"/>
                <a:gd name="T66" fmla="*/ 26 w 51"/>
                <a:gd name="T67" fmla="*/ 55 h 120"/>
                <a:gd name="T68" fmla="*/ 26 w 51"/>
                <a:gd name="T69" fmla="*/ 55 h 120"/>
                <a:gd name="T70" fmla="*/ 31 w 51"/>
                <a:gd name="T71" fmla="*/ 55 h 120"/>
                <a:gd name="T72" fmla="*/ 36 w 51"/>
                <a:gd name="T73" fmla="*/ 50 h 120"/>
                <a:gd name="T74" fmla="*/ 36 w 51"/>
                <a:gd name="T75" fmla="*/ 35 h 120"/>
                <a:gd name="T76" fmla="*/ 36 w 51"/>
                <a:gd name="T77" fmla="*/ 35 h 120"/>
                <a:gd name="T78" fmla="*/ 36 w 51"/>
                <a:gd name="T79" fmla="*/ 15 h 120"/>
                <a:gd name="T80" fmla="*/ 31 w 51"/>
                <a:gd name="T81" fmla="*/ 15 h 120"/>
                <a:gd name="T82" fmla="*/ 26 w 51"/>
                <a:gd name="T83" fmla="*/ 10 h 120"/>
                <a:gd name="T84" fmla="*/ 26 w 51"/>
                <a:gd name="T85" fmla="*/ 10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20">
                  <a:moveTo>
                    <a:pt x="41" y="120"/>
                  </a:moveTo>
                  <a:lnTo>
                    <a:pt x="41" y="120"/>
                  </a:lnTo>
                  <a:lnTo>
                    <a:pt x="36" y="105"/>
                  </a:lnTo>
                  <a:lnTo>
                    <a:pt x="36" y="85"/>
                  </a:lnTo>
                  <a:lnTo>
                    <a:pt x="36" y="70"/>
                  </a:lnTo>
                  <a:lnTo>
                    <a:pt x="26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6" y="5"/>
                  </a:lnTo>
                  <a:lnTo>
                    <a:pt x="46" y="10"/>
                  </a:lnTo>
                  <a:lnTo>
                    <a:pt x="51" y="20"/>
                  </a:lnTo>
                  <a:lnTo>
                    <a:pt x="51" y="35"/>
                  </a:lnTo>
                  <a:lnTo>
                    <a:pt x="46" y="55"/>
                  </a:lnTo>
                  <a:lnTo>
                    <a:pt x="41" y="60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51" y="70"/>
                  </a:lnTo>
                  <a:lnTo>
                    <a:pt x="51" y="80"/>
                  </a:lnTo>
                  <a:lnTo>
                    <a:pt x="51" y="105"/>
                  </a:lnTo>
                  <a:lnTo>
                    <a:pt x="51" y="120"/>
                  </a:lnTo>
                  <a:lnTo>
                    <a:pt x="41" y="120"/>
                  </a:lnTo>
                  <a:close/>
                  <a:moveTo>
                    <a:pt x="26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6" y="55"/>
                  </a:lnTo>
                  <a:lnTo>
                    <a:pt x="31" y="55"/>
                  </a:lnTo>
                  <a:lnTo>
                    <a:pt x="36" y="50"/>
                  </a:lnTo>
                  <a:lnTo>
                    <a:pt x="36" y="35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auto">
            <a:xfrm>
              <a:off x="2137" y="291"/>
              <a:ext cx="61" cy="119"/>
            </a:xfrm>
            <a:custGeom>
              <a:avLst/>
              <a:gdLst>
                <a:gd name="T0" fmla="*/ 40 w 60"/>
                <a:gd name="T1" fmla="*/ 120 h 120"/>
                <a:gd name="T2" fmla="*/ 25 w 60"/>
                <a:gd name="T3" fmla="*/ 120 h 120"/>
                <a:gd name="T4" fmla="*/ 0 w 60"/>
                <a:gd name="T5" fmla="*/ 0 h 120"/>
                <a:gd name="T6" fmla="*/ 15 w 60"/>
                <a:gd name="T7" fmla="*/ 0 h 120"/>
                <a:gd name="T8" fmla="*/ 15 w 60"/>
                <a:gd name="T9" fmla="*/ 0 h 120"/>
                <a:gd name="T10" fmla="*/ 30 w 60"/>
                <a:gd name="T11" fmla="*/ 105 h 120"/>
                <a:gd name="T12" fmla="*/ 50 w 60"/>
                <a:gd name="T13" fmla="*/ 0 h 120"/>
                <a:gd name="T14" fmla="*/ 60 w 60"/>
                <a:gd name="T15" fmla="*/ 0 h 120"/>
                <a:gd name="T16" fmla="*/ 40 w 60"/>
                <a:gd name="T17" fmla="*/ 12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120">
                  <a:moveTo>
                    <a:pt x="40" y="120"/>
                  </a:moveTo>
                  <a:lnTo>
                    <a:pt x="25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0" y="105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4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Rectangle 18"/>
            <p:cNvSpPr>
              <a:spLocks noChangeArrowheads="1"/>
            </p:cNvSpPr>
            <p:nvPr/>
          </p:nvSpPr>
          <p:spPr bwMode="auto">
            <a:xfrm>
              <a:off x="2209" y="291"/>
              <a:ext cx="16" cy="119"/>
            </a:xfrm>
            <a:prstGeom prst="rect">
              <a:avLst/>
            </a:prstGeom>
            <a:solidFill>
              <a:srgbClr val="0C2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233" y="291"/>
              <a:ext cx="50" cy="124"/>
            </a:xfrm>
            <a:custGeom>
              <a:avLst/>
              <a:gdLst>
                <a:gd name="T0" fmla="*/ 25 w 50"/>
                <a:gd name="T1" fmla="*/ 125 h 125"/>
                <a:gd name="T2" fmla="*/ 25 w 50"/>
                <a:gd name="T3" fmla="*/ 125 h 125"/>
                <a:gd name="T4" fmla="*/ 10 w 50"/>
                <a:gd name="T5" fmla="*/ 120 h 125"/>
                <a:gd name="T6" fmla="*/ 5 w 50"/>
                <a:gd name="T7" fmla="*/ 105 h 125"/>
                <a:gd name="T8" fmla="*/ 0 w 50"/>
                <a:gd name="T9" fmla="*/ 85 h 125"/>
                <a:gd name="T10" fmla="*/ 0 w 50"/>
                <a:gd name="T11" fmla="*/ 60 h 125"/>
                <a:gd name="T12" fmla="*/ 0 w 50"/>
                <a:gd name="T13" fmla="*/ 60 h 125"/>
                <a:gd name="T14" fmla="*/ 0 w 50"/>
                <a:gd name="T15" fmla="*/ 35 h 125"/>
                <a:gd name="T16" fmla="*/ 5 w 50"/>
                <a:gd name="T17" fmla="*/ 15 h 125"/>
                <a:gd name="T18" fmla="*/ 10 w 50"/>
                <a:gd name="T19" fmla="*/ 5 h 125"/>
                <a:gd name="T20" fmla="*/ 25 w 50"/>
                <a:gd name="T21" fmla="*/ 0 h 125"/>
                <a:gd name="T22" fmla="*/ 25 w 50"/>
                <a:gd name="T23" fmla="*/ 0 h 125"/>
                <a:gd name="T24" fmla="*/ 40 w 50"/>
                <a:gd name="T25" fmla="*/ 0 h 125"/>
                <a:gd name="T26" fmla="*/ 45 w 50"/>
                <a:gd name="T27" fmla="*/ 10 h 125"/>
                <a:gd name="T28" fmla="*/ 50 w 50"/>
                <a:gd name="T29" fmla="*/ 20 h 125"/>
                <a:gd name="T30" fmla="*/ 50 w 50"/>
                <a:gd name="T31" fmla="*/ 35 h 125"/>
                <a:gd name="T32" fmla="*/ 40 w 50"/>
                <a:gd name="T33" fmla="*/ 35 h 125"/>
                <a:gd name="T34" fmla="*/ 40 w 50"/>
                <a:gd name="T35" fmla="*/ 35 h 125"/>
                <a:gd name="T36" fmla="*/ 35 w 50"/>
                <a:gd name="T37" fmla="*/ 15 h 125"/>
                <a:gd name="T38" fmla="*/ 35 w 50"/>
                <a:gd name="T39" fmla="*/ 10 h 125"/>
                <a:gd name="T40" fmla="*/ 25 w 50"/>
                <a:gd name="T41" fmla="*/ 10 h 125"/>
                <a:gd name="T42" fmla="*/ 25 w 50"/>
                <a:gd name="T43" fmla="*/ 10 h 125"/>
                <a:gd name="T44" fmla="*/ 20 w 50"/>
                <a:gd name="T45" fmla="*/ 15 h 125"/>
                <a:gd name="T46" fmla="*/ 15 w 50"/>
                <a:gd name="T47" fmla="*/ 25 h 125"/>
                <a:gd name="T48" fmla="*/ 15 w 50"/>
                <a:gd name="T49" fmla="*/ 60 h 125"/>
                <a:gd name="T50" fmla="*/ 15 w 50"/>
                <a:gd name="T51" fmla="*/ 60 h 125"/>
                <a:gd name="T52" fmla="*/ 15 w 50"/>
                <a:gd name="T53" fmla="*/ 100 h 125"/>
                <a:gd name="T54" fmla="*/ 20 w 50"/>
                <a:gd name="T55" fmla="*/ 110 h 125"/>
                <a:gd name="T56" fmla="*/ 30 w 50"/>
                <a:gd name="T57" fmla="*/ 115 h 125"/>
                <a:gd name="T58" fmla="*/ 30 w 50"/>
                <a:gd name="T59" fmla="*/ 115 h 125"/>
                <a:gd name="T60" fmla="*/ 35 w 50"/>
                <a:gd name="T61" fmla="*/ 110 h 125"/>
                <a:gd name="T62" fmla="*/ 35 w 50"/>
                <a:gd name="T63" fmla="*/ 105 h 125"/>
                <a:gd name="T64" fmla="*/ 40 w 50"/>
                <a:gd name="T65" fmla="*/ 90 h 125"/>
                <a:gd name="T66" fmla="*/ 50 w 50"/>
                <a:gd name="T67" fmla="*/ 90 h 125"/>
                <a:gd name="T68" fmla="*/ 50 w 50"/>
                <a:gd name="T69" fmla="*/ 90 h 125"/>
                <a:gd name="T70" fmla="*/ 50 w 50"/>
                <a:gd name="T71" fmla="*/ 100 h 125"/>
                <a:gd name="T72" fmla="*/ 45 w 50"/>
                <a:gd name="T73" fmla="*/ 115 h 125"/>
                <a:gd name="T74" fmla="*/ 40 w 50"/>
                <a:gd name="T75" fmla="*/ 120 h 125"/>
                <a:gd name="T76" fmla="*/ 25 w 50"/>
                <a:gd name="T77" fmla="*/ 125 h 125"/>
                <a:gd name="T78" fmla="*/ 25 w 50"/>
                <a:gd name="T79" fmla="*/ 125 h 1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" h="125">
                  <a:moveTo>
                    <a:pt x="25" y="125"/>
                  </a:moveTo>
                  <a:lnTo>
                    <a:pt x="25" y="125"/>
                  </a:lnTo>
                  <a:lnTo>
                    <a:pt x="10" y="120"/>
                  </a:lnTo>
                  <a:lnTo>
                    <a:pt x="5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5" y="10"/>
                  </a:lnTo>
                  <a:lnTo>
                    <a:pt x="50" y="20"/>
                  </a:lnTo>
                  <a:lnTo>
                    <a:pt x="50" y="35"/>
                  </a:lnTo>
                  <a:lnTo>
                    <a:pt x="40" y="35"/>
                  </a:lnTo>
                  <a:lnTo>
                    <a:pt x="35" y="15"/>
                  </a:lnTo>
                  <a:lnTo>
                    <a:pt x="35" y="10"/>
                  </a:lnTo>
                  <a:lnTo>
                    <a:pt x="25" y="10"/>
                  </a:lnTo>
                  <a:lnTo>
                    <a:pt x="20" y="15"/>
                  </a:lnTo>
                  <a:lnTo>
                    <a:pt x="15" y="25"/>
                  </a:lnTo>
                  <a:lnTo>
                    <a:pt x="15" y="60"/>
                  </a:lnTo>
                  <a:lnTo>
                    <a:pt x="15" y="100"/>
                  </a:lnTo>
                  <a:lnTo>
                    <a:pt x="20" y="110"/>
                  </a:lnTo>
                  <a:lnTo>
                    <a:pt x="30" y="115"/>
                  </a:lnTo>
                  <a:lnTo>
                    <a:pt x="35" y="110"/>
                  </a:lnTo>
                  <a:lnTo>
                    <a:pt x="35" y="105"/>
                  </a:lnTo>
                  <a:lnTo>
                    <a:pt x="40" y="90"/>
                  </a:lnTo>
                  <a:lnTo>
                    <a:pt x="50" y="90"/>
                  </a:lnTo>
                  <a:lnTo>
                    <a:pt x="50" y="100"/>
                  </a:lnTo>
                  <a:lnTo>
                    <a:pt x="45" y="115"/>
                  </a:lnTo>
                  <a:lnTo>
                    <a:pt x="40" y="120"/>
                  </a:lnTo>
                  <a:lnTo>
                    <a:pt x="25" y="12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3" name="Freeform 16"/>
            <p:cNvSpPr>
              <a:spLocks/>
            </p:cNvSpPr>
            <p:nvPr/>
          </p:nvSpPr>
          <p:spPr bwMode="auto">
            <a:xfrm>
              <a:off x="2294" y="291"/>
              <a:ext cx="45" cy="119"/>
            </a:xfrm>
            <a:custGeom>
              <a:avLst/>
              <a:gdLst>
                <a:gd name="T0" fmla="*/ 0 w 45"/>
                <a:gd name="T1" fmla="*/ 120 h 120"/>
                <a:gd name="T2" fmla="*/ 0 w 45"/>
                <a:gd name="T3" fmla="*/ 0 h 120"/>
                <a:gd name="T4" fmla="*/ 40 w 45"/>
                <a:gd name="T5" fmla="*/ 0 h 120"/>
                <a:gd name="T6" fmla="*/ 40 w 45"/>
                <a:gd name="T7" fmla="*/ 10 h 120"/>
                <a:gd name="T8" fmla="*/ 15 w 45"/>
                <a:gd name="T9" fmla="*/ 10 h 120"/>
                <a:gd name="T10" fmla="*/ 15 w 45"/>
                <a:gd name="T11" fmla="*/ 55 h 120"/>
                <a:gd name="T12" fmla="*/ 40 w 45"/>
                <a:gd name="T13" fmla="*/ 55 h 120"/>
                <a:gd name="T14" fmla="*/ 40 w 45"/>
                <a:gd name="T15" fmla="*/ 65 h 120"/>
                <a:gd name="T16" fmla="*/ 15 w 45"/>
                <a:gd name="T17" fmla="*/ 65 h 120"/>
                <a:gd name="T18" fmla="*/ 15 w 45"/>
                <a:gd name="T19" fmla="*/ 110 h 120"/>
                <a:gd name="T20" fmla="*/ 45 w 45"/>
                <a:gd name="T21" fmla="*/ 110 h 120"/>
                <a:gd name="T22" fmla="*/ 45 w 45"/>
                <a:gd name="T23" fmla="*/ 120 h 120"/>
                <a:gd name="T24" fmla="*/ 0 w 45"/>
                <a:gd name="T25" fmla="*/ 12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120">
                  <a:moveTo>
                    <a:pt x="0" y="12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15" y="10"/>
                  </a:lnTo>
                  <a:lnTo>
                    <a:pt x="15" y="55"/>
                  </a:lnTo>
                  <a:lnTo>
                    <a:pt x="40" y="55"/>
                  </a:lnTo>
                  <a:lnTo>
                    <a:pt x="40" y="65"/>
                  </a:lnTo>
                  <a:lnTo>
                    <a:pt x="15" y="65"/>
                  </a:lnTo>
                  <a:lnTo>
                    <a:pt x="15" y="110"/>
                  </a:lnTo>
                  <a:lnTo>
                    <a:pt x="45" y="110"/>
                  </a:lnTo>
                  <a:lnTo>
                    <a:pt x="45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" name="Freeform 15"/>
            <p:cNvSpPr>
              <a:spLocks/>
            </p:cNvSpPr>
            <p:nvPr/>
          </p:nvSpPr>
          <p:spPr bwMode="auto">
            <a:xfrm>
              <a:off x="2344" y="291"/>
              <a:ext cx="50" cy="124"/>
            </a:xfrm>
            <a:custGeom>
              <a:avLst/>
              <a:gdLst>
                <a:gd name="T0" fmla="*/ 25 w 50"/>
                <a:gd name="T1" fmla="*/ 125 h 125"/>
                <a:gd name="T2" fmla="*/ 25 w 50"/>
                <a:gd name="T3" fmla="*/ 125 h 125"/>
                <a:gd name="T4" fmla="*/ 10 w 50"/>
                <a:gd name="T5" fmla="*/ 120 h 125"/>
                <a:gd name="T6" fmla="*/ 5 w 50"/>
                <a:gd name="T7" fmla="*/ 115 h 125"/>
                <a:gd name="T8" fmla="*/ 0 w 50"/>
                <a:gd name="T9" fmla="*/ 105 h 125"/>
                <a:gd name="T10" fmla="*/ 0 w 50"/>
                <a:gd name="T11" fmla="*/ 90 h 125"/>
                <a:gd name="T12" fmla="*/ 0 w 50"/>
                <a:gd name="T13" fmla="*/ 90 h 125"/>
                <a:gd name="T14" fmla="*/ 10 w 50"/>
                <a:gd name="T15" fmla="*/ 90 h 125"/>
                <a:gd name="T16" fmla="*/ 10 w 50"/>
                <a:gd name="T17" fmla="*/ 90 h 125"/>
                <a:gd name="T18" fmla="*/ 10 w 50"/>
                <a:gd name="T19" fmla="*/ 90 h 125"/>
                <a:gd name="T20" fmla="*/ 15 w 50"/>
                <a:gd name="T21" fmla="*/ 105 h 125"/>
                <a:gd name="T22" fmla="*/ 20 w 50"/>
                <a:gd name="T23" fmla="*/ 110 h 125"/>
                <a:gd name="T24" fmla="*/ 25 w 50"/>
                <a:gd name="T25" fmla="*/ 115 h 125"/>
                <a:gd name="T26" fmla="*/ 25 w 50"/>
                <a:gd name="T27" fmla="*/ 115 h 125"/>
                <a:gd name="T28" fmla="*/ 30 w 50"/>
                <a:gd name="T29" fmla="*/ 110 h 125"/>
                <a:gd name="T30" fmla="*/ 35 w 50"/>
                <a:gd name="T31" fmla="*/ 110 h 125"/>
                <a:gd name="T32" fmla="*/ 35 w 50"/>
                <a:gd name="T33" fmla="*/ 95 h 125"/>
                <a:gd name="T34" fmla="*/ 35 w 50"/>
                <a:gd name="T35" fmla="*/ 95 h 125"/>
                <a:gd name="T36" fmla="*/ 35 w 50"/>
                <a:gd name="T37" fmla="*/ 85 h 125"/>
                <a:gd name="T38" fmla="*/ 30 w 50"/>
                <a:gd name="T39" fmla="*/ 75 h 125"/>
                <a:gd name="T40" fmla="*/ 10 w 50"/>
                <a:gd name="T41" fmla="*/ 50 h 125"/>
                <a:gd name="T42" fmla="*/ 10 w 50"/>
                <a:gd name="T43" fmla="*/ 50 h 125"/>
                <a:gd name="T44" fmla="*/ 5 w 50"/>
                <a:gd name="T45" fmla="*/ 40 h 125"/>
                <a:gd name="T46" fmla="*/ 0 w 50"/>
                <a:gd name="T47" fmla="*/ 25 h 125"/>
                <a:gd name="T48" fmla="*/ 0 w 50"/>
                <a:gd name="T49" fmla="*/ 25 h 125"/>
                <a:gd name="T50" fmla="*/ 0 w 50"/>
                <a:gd name="T51" fmla="*/ 15 h 125"/>
                <a:gd name="T52" fmla="*/ 5 w 50"/>
                <a:gd name="T53" fmla="*/ 5 h 125"/>
                <a:gd name="T54" fmla="*/ 15 w 50"/>
                <a:gd name="T55" fmla="*/ 0 h 125"/>
                <a:gd name="T56" fmla="*/ 25 w 50"/>
                <a:gd name="T57" fmla="*/ 0 h 125"/>
                <a:gd name="T58" fmla="*/ 25 w 50"/>
                <a:gd name="T59" fmla="*/ 0 h 125"/>
                <a:gd name="T60" fmla="*/ 35 w 50"/>
                <a:gd name="T61" fmla="*/ 0 h 125"/>
                <a:gd name="T62" fmla="*/ 45 w 50"/>
                <a:gd name="T63" fmla="*/ 10 h 125"/>
                <a:gd name="T64" fmla="*/ 45 w 50"/>
                <a:gd name="T65" fmla="*/ 20 h 125"/>
                <a:gd name="T66" fmla="*/ 50 w 50"/>
                <a:gd name="T67" fmla="*/ 30 h 125"/>
                <a:gd name="T68" fmla="*/ 50 w 50"/>
                <a:gd name="T69" fmla="*/ 35 h 125"/>
                <a:gd name="T70" fmla="*/ 35 w 50"/>
                <a:gd name="T71" fmla="*/ 35 h 125"/>
                <a:gd name="T72" fmla="*/ 35 w 50"/>
                <a:gd name="T73" fmla="*/ 30 h 125"/>
                <a:gd name="T74" fmla="*/ 35 w 50"/>
                <a:gd name="T75" fmla="*/ 30 h 125"/>
                <a:gd name="T76" fmla="*/ 35 w 50"/>
                <a:gd name="T77" fmla="*/ 15 h 125"/>
                <a:gd name="T78" fmla="*/ 30 w 50"/>
                <a:gd name="T79" fmla="*/ 10 h 125"/>
                <a:gd name="T80" fmla="*/ 25 w 50"/>
                <a:gd name="T81" fmla="*/ 10 h 125"/>
                <a:gd name="T82" fmla="*/ 25 w 50"/>
                <a:gd name="T83" fmla="*/ 10 h 125"/>
                <a:gd name="T84" fmla="*/ 15 w 50"/>
                <a:gd name="T85" fmla="*/ 15 h 125"/>
                <a:gd name="T86" fmla="*/ 15 w 50"/>
                <a:gd name="T87" fmla="*/ 25 h 125"/>
                <a:gd name="T88" fmla="*/ 15 w 50"/>
                <a:gd name="T89" fmla="*/ 25 h 125"/>
                <a:gd name="T90" fmla="*/ 15 w 50"/>
                <a:gd name="T91" fmla="*/ 35 h 125"/>
                <a:gd name="T92" fmla="*/ 20 w 50"/>
                <a:gd name="T93" fmla="*/ 45 h 125"/>
                <a:gd name="T94" fmla="*/ 40 w 50"/>
                <a:gd name="T95" fmla="*/ 70 h 125"/>
                <a:gd name="T96" fmla="*/ 40 w 50"/>
                <a:gd name="T97" fmla="*/ 70 h 125"/>
                <a:gd name="T98" fmla="*/ 45 w 50"/>
                <a:gd name="T99" fmla="*/ 80 h 125"/>
                <a:gd name="T100" fmla="*/ 50 w 50"/>
                <a:gd name="T101" fmla="*/ 95 h 125"/>
                <a:gd name="T102" fmla="*/ 50 w 50"/>
                <a:gd name="T103" fmla="*/ 95 h 125"/>
                <a:gd name="T104" fmla="*/ 45 w 50"/>
                <a:gd name="T105" fmla="*/ 105 h 125"/>
                <a:gd name="T106" fmla="*/ 45 w 50"/>
                <a:gd name="T107" fmla="*/ 115 h 125"/>
                <a:gd name="T108" fmla="*/ 35 w 50"/>
                <a:gd name="T109" fmla="*/ 120 h 125"/>
                <a:gd name="T110" fmla="*/ 25 w 50"/>
                <a:gd name="T111" fmla="*/ 125 h 125"/>
                <a:gd name="T112" fmla="*/ 25 w 50"/>
                <a:gd name="T113" fmla="*/ 125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125">
                  <a:moveTo>
                    <a:pt x="25" y="125"/>
                  </a:moveTo>
                  <a:lnTo>
                    <a:pt x="25" y="125"/>
                  </a:lnTo>
                  <a:lnTo>
                    <a:pt x="10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10" y="90"/>
                  </a:lnTo>
                  <a:lnTo>
                    <a:pt x="15" y="105"/>
                  </a:lnTo>
                  <a:lnTo>
                    <a:pt x="20" y="110"/>
                  </a:lnTo>
                  <a:lnTo>
                    <a:pt x="25" y="115"/>
                  </a:lnTo>
                  <a:lnTo>
                    <a:pt x="30" y="110"/>
                  </a:lnTo>
                  <a:lnTo>
                    <a:pt x="35" y="110"/>
                  </a:lnTo>
                  <a:lnTo>
                    <a:pt x="35" y="95"/>
                  </a:lnTo>
                  <a:lnTo>
                    <a:pt x="35" y="85"/>
                  </a:lnTo>
                  <a:lnTo>
                    <a:pt x="30" y="75"/>
                  </a:lnTo>
                  <a:lnTo>
                    <a:pt x="10" y="50"/>
                  </a:lnTo>
                  <a:lnTo>
                    <a:pt x="5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5" y="10"/>
                  </a:lnTo>
                  <a:lnTo>
                    <a:pt x="45" y="20"/>
                  </a:lnTo>
                  <a:lnTo>
                    <a:pt x="50" y="30"/>
                  </a:lnTo>
                  <a:lnTo>
                    <a:pt x="50" y="35"/>
                  </a:lnTo>
                  <a:lnTo>
                    <a:pt x="35" y="35"/>
                  </a:lnTo>
                  <a:lnTo>
                    <a:pt x="35" y="30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15" y="35"/>
                  </a:lnTo>
                  <a:lnTo>
                    <a:pt x="20" y="45"/>
                  </a:lnTo>
                  <a:lnTo>
                    <a:pt x="40" y="70"/>
                  </a:lnTo>
                  <a:lnTo>
                    <a:pt x="45" y="80"/>
                  </a:lnTo>
                  <a:lnTo>
                    <a:pt x="50" y="95"/>
                  </a:lnTo>
                  <a:lnTo>
                    <a:pt x="45" y="105"/>
                  </a:lnTo>
                  <a:lnTo>
                    <a:pt x="45" y="115"/>
                  </a:lnTo>
                  <a:lnTo>
                    <a:pt x="35" y="120"/>
                  </a:lnTo>
                  <a:lnTo>
                    <a:pt x="25" y="12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" name="Freeform 14"/>
            <p:cNvSpPr>
              <a:spLocks noEditPoints="1"/>
            </p:cNvSpPr>
            <p:nvPr/>
          </p:nvSpPr>
          <p:spPr bwMode="auto">
            <a:xfrm>
              <a:off x="1599" y="466"/>
              <a:ext cx="61" cy="119"/>
            </a:xfrm>
            <a:custGeom>
              <a:avLst/>
              <a:gdLst>
                <a:gd name="T0" fmla="*/ 46 w 61"/>
                <a:gd name="T1" fmla="*/ 120 h 120"/>
                <a:gd name="T2" fmla="*/ 41 w 61"/>
                <a:gd name="T3" fmla="*/ 90 h 120"/>
                <a:gd name="T4" fmla="*/ 15 w 61"/>
                <a:gd name="T5" fmla="*/ 90 h 120"/>
                <a:gd name="T6" fmla="*/ 10 w 61"/>
                <a:gd name="T7" fmla="*/ 120 h 120"/>
                <a:gd name="T8" fmla="*/ 0 w 61"/>
                <a:gd name="T9" fmla="*/ 120 h 120"/>
                <a:gd name="T10" fmla="*/ 20 w 61"/>
                <a:gd name="T11" fmla="*/ 0 h 120"/>
                <a:gd name="T12" fmla="*/ 36 w 61"/>
                <a:gd name="T13" fmla="*/ 0 h 120"/>
                <a:gd name="T14" fmla="*/ 61 w 61"/>
                <a:gd name="T15" fmla="*/ 120 h 120"/>
                <a:gd name="T16" fmla="*/ 46 w 61"/>
                <a:gd name="T17" fmla="*/ 120 h 120"/>
                <a:gd name="T18" fmla="*/ 31 w 61"/>
                <a:gd name="T19" fmla="*/ 15 h 120"/>
                <a:gd name="T20" fmla="*/ 20 w 61"/>
                <a:gd name="T21" fmla="*/ 80 h 120"/>
                <a:gd name="T22" fmla="*/ 41 w 61"/>
                <a:gd name="T23" fmla="*/ 80 h 120"/>
                <a:gd name="T24" fmla="*/ 31 w 61"/>
                <a:gd name="T25" fmla="*/ 15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120">
                  <a:moveTo>
                    <a:pt x="46" y="120"/>
                  </a:moveTo>
                  <a:lnTo>
                    <a:pt x="41" y="90"/>
                  </a:lnTo>
                  <a:lnTo>
                    <a:pt x="15" y="90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61" y="120"/>
                  </a:lnTo>
                  <a:lnTo>
                    <a:pt x="46" y="120"/>
                  </a:lnTo>
                  <a:close/>
                  <a:moveTo>
                    <a:pt x="31" y="15"/>
                  </a:moveTo>
                  <a:lnTo>
                    <a:pt x="20" y="80"/>
                  </a:lnTo>
                  <a:lnTo>
                    <a:pt x="41" y="8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6" name="Freeform 13"/>
            <p:cNvSpPr>
              <a:spLocks noEditPoints="1"/>
            </p:cNvSpPr>
            <p:nvPr/>
          </p:nvSpPr>
          <p:spPr bwMode="auto">
            <a:xfrm>
              <a:off x="1668" y="466"/>
              <a:ext cx="50" cy="119"/>
            </a:xfrm>
            <a:custGeom>
              <a:avLst/>
              <a:gdLst>
                <a:gd name="T0" fmla="*/ 25 w 50"/>
                <a:gd name="T1" fmla="*/ 120 h 120"/>
                <a:gd name="T2" fmla="*/ 0 w 50"/>
                <a:gd name="T3" fmla="*/ 120 h 120"/>
                <a:gd name="T4" fmla="*/ 0 w 50"/>
                <a:gd name="T5" fmla="*/ 0 h 120"/>
                <a:gd name="T6" fmla="*/ 20 w 50"/>
                <a:gd name="T7" fmla="*/ 0 h 120"/>
                <a:gd name="T8" fmla="*/ 20 w 50"/>
                <a:gd name="T9" fmla="*/ 0 h 120"/>
                <a:gd name="T10" fmla="*/ 35 w 50"/>
                <a:gd name="T11" fmla="*/ 5 h 120"/>
                <a:gd name="T12" fmla="*/ 45 w 50"/>
                <a:gd name="T13" fmla="*/ 15 h 120"/>
                <a:gd name="T14" fmla="*/ 50 w 50"/>
                <a:gd name="T15" fmla="*/ 30 h 120"/>
                <a:gd name="T16" fmla="*/ 50 w 50"/>
                <a:gd name="T17" fmla="*/ 55 h 120"/>
                <a:gd name="T18" fmla="*/ 50 w 50"/>
                <a:gd name="T19" fmla="*/ 60 h 120"/>
                <a:gd name="T20" fmla="*/ 50 w 50"/>
                <a:gd name="T21" fmla="*/ 60 h 120"/>
                <a:gd name="T22" fmla="*/ 50 w 50"/>
                <a:gd name="T23" fmla="*/ 85 h 120"/>
                <a:gd name="T24" fmla="*/ 45 w 50"/>
                <a:gd name="T25" fmla="*/ 105 h 120"/>
                <a:gd name="T26" fmla="*/ 40 w 50"/>
                <a:gd name="T27" fmla="*/ 115 h 120"/>
                <a:gd name="T28" fmla="*/ 25 w 50"/>
                <a:gd name="T29" fmla="*/ 120 h 120"/>
                <a:gd name="T30" fmla="*/ 25 w 50"/>
                <a:gd name="T31" fmla="*/ 120 h 120"/>
                <a:gd name="T32" fmla="*/ 35 w 50"/>
                <a:gd name="T33" fmla="*/ 55 h 120"/>
                <a:gd name="T34" fmla="*/ 35 w 50"/>
                <a:gd name="T35" fmla="*/ 55 h 120"/>
                <a:gd name="T36" fmla="*/ 35 w 50"/>
                <a:gd name="T37" fmla="*/ 20 h 120"/>
                <a:gd name="T38" fmla="*/ 30 w 50"/>
                <a:gd name="T39" fmla="*/ 15 h 120"/>
                <a:gd name="T40" fmla="*/ 20 w 50"/>
                <a:gd name="T41" fmla="*/ 10 h 120"/>
                <a:gd name="T42" fmla="*/ 10 w 50"/>
                <a:gd name="T43" fmla="*/ 10 h 120"/>
                <a:gd name="T44" fmla="*/ 10 w 50"/>
                <a:gd name="T45" fmla="*/ 110 h 120"/>
                <a:gd name="T46" fmla="*/ 20 w 50"/>
                <a:gd name="T47" fmla="*/ 110 h 120"/>
                <a:gd name="T48" fmla="*/ 20 w 50"/>
                <a:gd name="T49" fmla="*/ 110 h 120"/>
                <a:gd name="T50" fmla="*/ 30 w 50"/>
                <a:gd name="T51" fmla="*/ 105 h 120"/>
                <a:gd name="T52" fmla="*/ 35 w 50"/>
                <a:gd name="T53" fmla="*/ 100 h 120"/>
                <a:gd name="T54" fmla="*/ 35 w 50"/>
                <a:gd name="T55" fmla="*/ 60 h 120"/>
                <a:gd name="T56" fmla="*/ 35 w 50"/>
                <a:gd name="T57" fmla="*/ 55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" h="120">
                  <a:moveTo>
                    <a:pt x="25" y="120"/>
                  </a:moveTo>
                  <a:lnTo>
                    <a:pt x="0" y="12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5" y="5"/>
                  </a:lnTo>
                  <a:lnTo>
                    <a:pt x="45" y="15"/>
                  </a:lnTo>
                  <a:lnTo>
                    <a:pt x="50" y="30"/>
                  </a:lnTo>
                  <a:lnTo>
                    <a:pt x="50" y="55"/>
                  </a:lnTo>
                  <a:lnTo>
                    <a:pt x="50" y="60"/>
                  </a:lnTo>
                  <a:lnTo>
                    <a:pt x="50" y="85"/>
                  </a:lnTo>
                  <a:lnTo>
                    <a:pt x="45" y="105"/>
                  </a:lnTo>
                  <a:lnTo>
                    <a:pt x="40" y="115"/>
                  </a:lnTo>
                  <a:lnTo>
                    <a:pt x="25" y="120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5" y="20"/>
                  </a:lnTo>
                  <a:lnTo>
                    <a:pt x="30" y="15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110"/>
                  </a:lnTo>
                  <a:lnTo>
                    <a:pt x="20" y="110"/>
                  </a:lnTo>
                  <a:lnTo>
                    <a:pt x="30" y="105"/>
                  </a:lnTo>
                  <a:lnTo>
                    <a:pt x="35" y="100"/>
                  </a:lnTo>
                  <a:lnTo>
                    <a:pt x="35" y="60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7" name="Freeform 12"/>
            <p:cNvSpPr>
              <a:spLocks/>
            </p:cNvSpPr>
            <p:nvPr/>
          </p:nvSpPr>
          <p:spPr bwMode="auto">
            <a:xfrm>
              <a:off x="1724" y="466"/>
              <a:ext cx="61" cy="119"/>
            </a:xfrm>
            <a:custGeom>
              <a:avLst/>
              <a:gdLst>
                <a:gd name="T0" fmla="*/ 41 w 61"/>
                <a:gd name="T1" fmla="*/ 120 h 120"/>
                <a:gd name="T2" fmla="*/ 26 w 61"/>
                <a:gd name="T3" fmla="*/ 120 h 120"/>
                <a:gd name="T4" fmla="*/ 0 w 61"/>
                <a:gd name="T5" fmla="*/ 0 h 120"/>
                <a:gd name="T6" fmla="*/ 15 w 61"/>
                <a:gd name="T7" fmla="*/ 0 h 120"/>
                <a:gd name="T8" fmla="*/ 15 w 61"/>
                <a:gd name="T9" fmla="*/ 0 h 120"/>
                <a:gd name="T10" fmla="*/ 31 w 61"/>
                <a:gd name="T11" fmla="*/ 105 h 120"/>
                <a:gd name="T12" fmla="*/ 51 w 61"/>
                <a:gd name="T13" fmla="*/ 0 h 120"/>
                <a:gd name="T14" fmla="*/ 61 w 61"/>
                <a:gd name="T15" fmla="*/ 0 h 120"/>
                <a:gd name="T16" fmla="*/ 41 w 61"/>
                <a:gd name="T17" fmla="*/ 12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120">
                  <a:moveTo>
                    <a:pt x="41" y="120"/>
                  </a:moveTo>
                  <a:lnTo>
                    <a:pt x="26" y="12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1" y="105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41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8" name="Rectangle 11"/>
            <p:cNvSpPr>
              <a:spLocks noChangeArrowheads="1"/>
            </p:cNvSpPr>
            <p:nvPr/>
          </p:nvSpPr>
          <p:spPr bwMode="auto">
            <a:xfrm>
              <a:off x="1795" y="466"/>
              <a:ext cx="11" cy="119"/>
            </a:xfrm>
            <a:prstGeom prst="rect">
              <a:avLst/>
            </a:prstGeom>
            <a:solidFill>
              <a:srgbClr val="0C2E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9" name="Freeform 10"/>
            <p:cNvSpPr>
              <a:spLocks/>
            </p:cNvSpPr>
            <p:nvPr/>
          </p:nvSpPr>
          <p:spPr bwMode="auto">
            <a:xfrm>
              <a:off x="1819" y="466"/>
              <a:ext cx="53" cy="119"/>
            </a:xfrm>
            <a:custGeom>
              <a:avLst/>
              <a:gdLst>
                <a:gd name="T0" fmla="*/ 25 w 51"/>
                <a:gd name="T1" fmla="*/ 120 h 120"/>
                <a:gd name="T2" fmla="*/ 25 w 51"/>
                <a:gd name="T3" fmla="*/ 120 h 120"/>
                <a:gd name="T4" fmla="*/ 10 w 51"/>
                <a:gd name="T5" fmla="*/ 120 h 120"/>
                <a:gd name="T6" fmla="*/ 5 w 51"/>
                <a:gd name="T7" fmla="*/ 115 h 120"/>
                <a:gd name="T8" fmla="*/ 0 w 51"/>
                <a:gd name="T9" fmla="*/ 105 h 120"/>
                <a:gd name="T10" fmla="*/ 0 w 51"/>
                <a:gd name="T11" fmla="*/ 90 h 120"/>
                <a:gd name="T12" fmla="*/ 0 w 51"/>
                <a:gd name="T13" fmla="*/ 85 h 120"/>
                <a:gd name="T14" fmla="*/ 10 w 51"/>
                <a:gd name="T15" fmla="*/ 85 h 120"/>
                <a:gd name="T16" fmla="*/ 10 w 51"/>
                <a:gd name="T17" fmla="*/ 90 h 120"/>
                <a:gd name="T18" fmla="*/ 10 w 51"/>
                <a:gd name="T19" fmla="*/ 90 h 120"/>
                <a:gd name="T20" fmla="*/ 15 w 51"/>
                <a:gd name="T21" fmla="*/ 105 h 120"/>
                <a:gd name="T22" fmla="*/ 15 w 51"/>
                <a:gd name="T23" fmla="*/ 110 h 120"/>
                <a:gd name="T24" fmla="*/ 25 w 51"/>
                <a:gd name="T25" fmla="*/ 110 h 120"/>
                <a:gd name="T26" fmla="*/ 25 w 51"/>
                <a:gd name="T27" fmla="*/ 110 h 120"/>
                <a:gd name="T28" fmla="*/ 30 w 51"/>
                <a:gd name="T29" fmla="*/ 110 h 120"/>
                <a:gd name="T30" fmla="*/ 30 w 51"/>
                <a:gd name="T31" fmla="*/ 105 h 120"/>
                <a:gd name="T32" fmla="*/ 35 w 51"/>
                <a:gd name="T33" fmla="*/ 95 h 120"/>
                <a:gd name="T34" fmla="*/ 35 w 51"/>
                <a:gd name="T35" fmla="*/ 95 h 120"/>
                <a:gd name="T36" fmla="*/ 35 w 51"/>
                <a:gd name="T37" fmla="*/ 85 h 120"/>
                <a:gd name="T38" fmla="*/ 25 w 51"/>
                <a:gd name="T39" fmla="*/ 75 h 120"/>
                <a:gd name="T40" fmla="*/ 10 w 51"/>
                <a:gd name="T41" fmla="*/ 50 h 120"/>
                <a:gd name="T42" fmla="*/ 10 w 51"/>
                <a:gd name="T43" fmla="*/ 50 h 120"/>
                <a:gd name="T44" fmla="*/ 0 w 51"/>
                <a:gd name="T45" fmla="*/ 35 h 120"/>
                <a:gd name="T46" fmla="*/ 0 w 51"/>
                <a:gd name="T47" fmla="*/ 25 h 120"/>
                <a:gd name="T48" fmla="*/ 0 w 51"/>
                <a:gd name="T49" fmla="*/ 25 h 120"/>
                <a:gd name="T50" fmla="*/ 0 w 51"/>
                <a:gd name="T51" fmla="*/ 15 h 120"/>
                <a:gd name="T52" fmla="*/ 5 w 51"/>
                <a:gd name="T53" fmla="*/ 5 h 120"/>
                <a:gd name="T54" fmla="*/ 15 w 51"/>
                <a:gd name="T55" fmla="*/ 0 h 120"/>
                <a:gd name="T56" fmla="*/ 25 w 51"/>
                <a:gd name="T57" fmla="*/ 0 h 120"/>
                <a:gd name="T58" fmla="*/ 25 w 51"/>
                <a:gd name="T59" fmla="*/ 0 h 120"/>
                <a:gd name="T60" fmla="*/ 35 w 51"/>
                <a:gd name="T61" fmla="*/ 0 h 120"/>
                <a:gd name="T62" fmla="*/ 46 w 51"/>
                <a:gd name="T63" fmla="*/ 5 h 120"/>
                <a:gd name="T64" fmla="*/ 46 w 51"/>
                <a:gd name="T65" fmla="*/ 15 h 120"/>
                <a:gd name="T66" fmla="*/ 46 w 51"/>
                <a:gd name="T67" fmla="*/ 30 h 120"/>
                <a:gd name="T68" fmla="*/ 46 w 51"/>
                <a:gd name="T69" fmla="*/ 30 h 120"/>
                <a:gd name="T70" fmla="*/ 35 w 51"/>
                <a:gd name="T71" fmla="*/ 30 h 120"/>
                <a:gd name="T72" fmla="*/ 35 w 51"/>
                <a:gd name="T73" fmla="*/ 30 h 120"/>
                <a:gd name="T74" fmla="*/ 35 w 51"/>
                <a:gd name="T75" fmla="*/ 30 h 120"/>
                <a:gd name="T76" fmla="*/ 35 w 51"/>
                <a:gd name="T77" fmla="*/ 15 h 120"/>
                <a:gd name="T78" fmla="*/ 30 w 51"/>
                <a:gd name="T79" fmla="*/ 10 h 120"/>
                <a:gd name="T80" fmla="*/ 25 w 51"/>
                <a:gd name="T81" fmla="*/ 10 h 120"/>
                <a:gd name="T82" fmla="*/ 25 w 51"/>
                <a:gd name="T83" fmla="*/ 10 h 120"/>
                <a:gd name="T84" fmla="*/ 15 w 51"/>
                <a:gd name="T85" fmla="*/ 10 h 120"/>
                <a:gd name="T86" fmla="*/ 10 w 51"/>
                <a:gd name="T87" fmla="*/ 25 h 120"/>
                <a:gd name="T88" fmla="*/ 10 w 51"/>
                <a:gd name="T89" fmla="*/ 25 h 120"/>
                <a:gd name="T90" fmla="*/ 15 w 51"/>
                <a:gd name="T91" fmla="*/ 35 h 120"/>
                <a:gd name="T92" fmla="*/ 20 w 51"/>
                <a:gd name="T93" fmla="*/ 45 h 120"/>
                <a:gd name="T94" fmla="*/ 41 w 51"/>
                <a:gd name="T95" fmla="*/ 70 h 120"/>
                <a:gd name="T96" fmla="*/ 41 w 51"/>
                <a:gd name="T97" fmla="*/ 70 h 120"/>
                <a:gd name="T98" fmla="*/ 46 w 51"/>
                <a:gd name="T99" fmla="*/ 80 h 120"/>
                <a:gd name="T100" fmla="*/ 51 w 51"/>
                <a:gd name="T101" fmla="*/ 95 h 120"/>
                <a:gd name="T102" fmla="*/ 51 w 51"/>
                <a:gd name="T103" fmla="*/ 95 h 120"/>
                <a:gd name="T104" fmla="*/ 46 w 51"/>
                <a:gd name="T105" fmla="*/ 105 h 120"/>
                <a:gd name="T106" fmla="*/ 46 w 51"/>
                <a:gd name="T107" fmla="*/ 115 h 120"/>
                <a:gd name="T108" fmla="*/ 35 w 51"/>
                <a:gd name="T109" fmla="*/ 120 h 120"/>
                <a:gd name="T110" fmla="*/ 25 w 51"/>
                <a:gd name="T111" fmla="*/ 120 h 120"/>
                <a:gd name="T112" fmla="*/ 25 w 51"/>
                <a:gd name="T113" fmla="*/ 120 h 1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10" y="85"/>
                  </a:lnTo>
                  <a:lnTo>
                    <a:pt x="10" y="90"/>
                  </a:lnTo>
                  <a:lnTo>
                    <a:pt x="15" y="105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0" y="105"/>
                  </a:lnTo>
                  <a:lnTo>
                    <a:pt x="35" y="95"/>
                  </a:lnTo>
                  <a:lnTo>
                    <a:pt x="35" y="85"/>
                  </a:lnTo>
                  <a:lnTo>
                    <a:pt x="25" y="75"/>
                  </a:lnTo>
                  <a:lnTo>
                    <a:pt x="1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5"/>
                  </a:lnTo>
                  <a:lnTo>
                    <a:pt x="46" y="15"/>
                  </a:lnTo>
                  <a:lnTo>
                    <a:pt x="46" y="30"/>
                  </a:lnTo>
                  <a:lnTo>
                    <a:pt x="35" y="30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15" y="10"/>
                  </a:lnTo>
                  <a:lnTo>
                    <a:pt x="10" y="25"/>
                  </a:lnTo>
                  <a:lnTo>
                    <a:pt x="15" y="35"/>
                  </a:lnTo>
                  <a:lnTo>
                    <a:pt x="20" y="45"/>
                  </a:lnTo>
                  <a:lnTo>
                    <a:pt x="41" y="70"/>
                  </a:lnTo>
                  <a:lnTo>
                    <a:pt x="46" y="80"/>
                  </a:lnTo>
                  <a:lnTo>
                    <a:pt x="51" y="95"/>
                  </a:lnTo>
                  <a:lnTo>
                    <a:pt x="46" y="105"/>
                  </a:lnTo>
                  <a:lnTo>
                    <a:pt x="46" y="115"/>
                  </a:lnTo>
                  <a:lnTo>
                    <a:pt x="35" y="120"/>
                  </a:lnTo>
                  <a:lnTo>
                    <a:pt x="25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0" name="Freeform 9"/>
            <p:cNvSpPr>
              <a:spLocks noEditPoints="1"/>
            </p:cNvSpPr>
            <p:nvPr/>
          </p:nvSpPr>
          <p:spPr bwMode="auto">
            <a:xfrm>
              <a:off x="1880" y="466"/>
              <a:ext cx="50" cy="119"/>
            </a:xfrm>
            <a:custGeom>
              <a:avLst/>
              <a:gdLst>
                <a:gd name="T0" fmla="*/ 25 w 50"/>
                <a:gd name="T1" fmla="*/ 120 h 120"/>
                <a:gd name="T2" fmla="*/ 25 w 50"/>
                <a:gd name="T3" fmla="*/ 120 h 120"/>
                <a:gd name="T4" fmla="*/ 10 w 50"/>
                <a:gd name="T5" fmla="*/ 120 h 120"/>
                <a:gd name="T6" fmla="*/ 0 w 50"/>
                <a:gd name="T7" fmla="*/ 105 h 120"/>
                <a:gd name="T8" fmla="*/ 0 w 50"/>
                <a:gd name="T9" fmla="*/ 85 h 120"/>
                <a:gd name="T10" fmla="*/ 0 w 50"/>
                <a:gd name="T11" fmla="*/ 60 h 120"/>
                <a:gd name="T12" fmla="*/ 0 w 50"/>
                <a:gd name="T13" fmla="*/ 60 h 120"/>
                <a:gd name="T14" fmla="*/ 0 w 50"/>
                <a:gd name="T15" fmla="*/ 35 h 120"/>
                <a:gd name="T16" fmla="*/ 0 w 50"/>
                <a:gd name="T17" fmla="*/ 15 h 120"/>
                <a:gd name="T18" fmla="*/ 10 w 50"/>
                <a:gd name="T19" fmla="*/ 5 h 120"/>
                <a:gd name="T20" fmla="*/ 25 w 50"/>
                <a:gd name="T21" fmla="*/ 0 h 120"/>
                <a:gd name="T22" fmla="*/ 25 w 50"/>
                <a:gd name="T23" fmla="*/ 0 h 120"/>
                <a:gd name="T24" fmla="*/ 40 w 50"/>
                <a:gd name="T25" fmla="*/ 5 h 120"/>
                <a:gd name="T26" fmla="*/ 50 w 50"/>
                <a:gd name="T27" fmla="*/ 15 h 120"/>
                <a:gd name="T28" fmla="*/ 50 w 50"/>
                <a:gd name="T29" fmla="*/ 35 h 120"/>
                <a:gd name="T30" fmla="*/ 50 w 50"/>
                <a:gd name="T31" fmla="*/ 60 h 120"/>
                <a:gd name="T32" fmla="*/ 50 w 50"/>
                <a:gd name="T33" fmla="*/ 60 h 120"/>
                <a:gd name="T34" fmla="*/ 50 w 50"/>
                <a:gd name="T35" fmla="*/ 85 h 120"/>
                <a:gd name="T36" fmla="*/ 50 w 50"/>
                <a:gd name="T37" fmla="*/ 105 h 120"/>
                <a:gd name="T38" fmla="*/ 40 w 50"/>
                <a:gd name="T39" fmla="*/ 120 h 120"/>
                <a:gd name="T40" fmla="*/ 25 w 50"/>
                <a:gd name="T41" fmla="*/ 120 h 120"/>
                <a:gd name="T42" fmla="*/ 25 w 50"/>
                <a:gd name="T43" fmla="*/ 120 h 120"/>
                <a:gd name="T44" fmla="*/ 25 w 50"/>
                <a:gd name="T45" fmla="*/ 10 h 120"/>
                <a:gd name="T46" fmla="*/ 25 w 50"/>
                <a:gd name="T47" fmla="*/ 10 h 120"/>
                <a:gd name="T48" fmla="*/ 15 w 50"/>
                <a:gd name="T49" fmla="*/ 10 h 120"/>
                <a:gd name="T50" fmla="*/ 15 w 50"/>
                <a:gd name="T51" fmla="*/ 20 h 120"/>
                <a:gd name="T52" fmla="*/ 10 w 50"/>
                <a:gd name="T53" fmla="*/ 60 h 120"/>
                <a:gd name="T54" fmla="*/ 10 w 50"/>
                <a:gd name="T55" fmla="*/ 60 h 120"/>
                <a:gd name="T56" fmla="*/ 15 w 50"/>
                <a:gd name="T57" fmla="*/ 100 h 120"/>
                <a:gd name="T58" fmla="*/ 15 w 50"/>
                <a:gd name="T59" fmla="*/ 110 h 120"/>
                <a:gd name="T60" fmla="*/ 25 w 50"/>
                <a:gd name="T61" fmla="*/ 110 h 120"/>
                <a:gd name="T62" fmla="*/ 25 w 50"/>
                <a:gd name="T63" fmla="*/ 110 h 120"/>
                <a:gd name="T64" fmla="*/ 35 w 50"/>
                <a:gd name="T65" fmla="*/ 110 h 120"/>
                <a:gd name="T66" fmla="*/ 35 w 50"/>
                <a:gd name="T67" fmla="*/ 100 h 120"/>
                <a:gd name="T68" fmla="*/ 40 w 50"/>
                <a:gd name="T69" fmla="*/ 60 h 120"/>
                <a:gd name="T70" fmla="*/ 40 w 50"/>
                <a:gd name="T71" fmla="*/ 60 h 120"/>
                <a:gd name="T72" fmla="*/ 35 w 50"/>
                <a:gd name="T73" fmla="*/ 20 h 120"/>
                <a:gd name="T74" fmla="*/ 35 w 50"/>
                <a:gd name="T75" fmla="*/ 10 h 120"/>
                <a:gd name="T76" fmla="*/ 25 w 50"/>
                <a:gd name="T77" fmla="*/ 10 h 120"/>
                <a:gd name="T78" fmla="*/ 25 w 50"/>
                <a:gd name="T79" fmla="*/ 1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0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5" y="0"/>
                  </a:lnTo>
                  <a:lnTo>
                    <a:pt x="40" y="5"/>
                  </a:lnTo>
                  <a:lnTo>
                    <a:pt x="50" y="15"/>
                  </a:lnTo>
                  <a:lnTo>
                    <a:pt x="50" y="35"/>
                  </a:lnTo>
                  <a:lnTo>
                    <a:pt x="50" y="60"/>
                  </a:lnTo>
                  <a:lnTo>
                    <a:pt x="50" y="85"/>
                  </a:lnTo>
                  <a:lnTo>
                    <a:pt x="50" y="105"/>
                  </a:lnTo>
                  <a:lnTo>
                    <a:pt x="40" y="120"/>
                  </a:lnTo>
                  <a:lnTo>
                    <a:pt x="25" y="120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10" y="60"/>
                  </a:lnTo>
                  <a:lnTo>
                    <a:pt x="15" y="100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5" y="110"/>
                  </a:lnTo>
                  <a:lnTo>
                    <a:pt x="35" y="100"/>
                  </a:lnTo>
                  <a:lnTo>
                    <a:pt x="40" y="60"/>
                  </a:lnTo>
                  <a:lnTo>
                    <a:pt x="35" y="20"/>
                  </a:lnTo>
                  <a:lnTo>
                    <a:pt x="35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1" name="Freeform 8"/>
            <p:cNvSpPr>
              <a:spLocks noEditPoints="1"/>
            </p:cNvSpPr>
            <p:nvPr/>
          </p:nvSpPr>
          <p:spPr bwMode="auto">
            <a:xfrm>
              <a:off x="1947" y="466"/>
              <a:ext cx="50" cy="119"/>
            </a:xfrm>
            <a:custGeom>
              <a:avLst/>
              <a:gdLst>
                <a:gd name="T0" fmla="*/ 36 w 51"/>
                <a:gd name="T1" fmla="*/ 120 h 120"/>
                <a:gd name="T2" fmla="*/ 36 w 51"/>
                <a:gd name="T3" fmla="*/ 120 h 120"/>
                <a:gd name="T4" fmla="*/ 36 w 51"/>
                <a:gd name="T5" fmla="*/ 100 h 120"/>
                <a:gd name="T6" fmla="*/ 36 w 51"/>
                <a:gd name="T7" fmla="*/ 80 h 120"/>
                <a:gd name="T8" fmla="*/ 36 w 51"/>
                <a:gd name="T9" fmla="*/ 80 h 120"/>
                <a:gd name="T10" fmla="*/ 30 w 51"/>
                <a:gd name="T11" fmla="*/ 70 h 120"/>
                <a:gd name="T12" fmla="*/ 20 w 51"/>
                <a:gd name="T13" fmla="*/ 65 h 120"/>
                <a:gd name="T14" fmla="*/ 15 w 51"/>
                <a:gd name="T15" fmla="*/ 65 h 120"/>
                <a:gd name="T16" fmla="*/ 15 w 51"/>
                <a:gd name="T17" fmla="*/ 120 h 120"/>
                <a:gd name="T18" fmla="*/ 0 w 51"/>
                <a:gd name="T19" fmla="*/ 120 h 120"/>
                <a:gd name="T20" fmla="*/ 0 w 51"/>
                <a:gd name="T21" fmla="*/ 0 h 120"/>
                <a:gd name="T22" fmla="*/ 25 w 51"/>
                <a:gd name="T23" fmla="*/ 0 h 120"/>
                <a:gd name="T24" fmla="*/ 25 w 51"/>
                <a:gd name="T25" fmla="*/ 0 h 120"/>
                <a:gd name="T26" fmla="*/ 36 w 51"/>
                <a:gd name="T27" fmla="*/ 0 h 120"/>
                <a:gd name="T28" fmla="*/ 46 w 51"/>
                <a:gd name="T29" fmla="*/ 10 h 120"/>
                <a:gd name="T30" fmla="*/ 46 w 51"/>
                <a:gd name="T31" fmla="*/ 15 h 120"/>
                <a:gd name="T32" fmla="*/ 51 w 51"/>
                <a:gd name="T33" fmla="*/ 30 h 120"/>
                <a:gd name="T34" fmla="*/ 51 w 51"/>
                <a:gd name="T35" fmla="*/ 30 h 120"/>
                <a:gd name="T36" fmla="*/ 46 w 51"/>
                <a:gd name="T37" fmla="*/ 50 h 120"/>
                <a:gd name="T38" fmla="*/ 41 w 51"/>
                <a:gd name="T39" fmla="*/ 55 h 120"/>
                <a:gd name="T40" fmla="*/ 36 w 51"/>
                <a:gd name="T41" fmla="*/ 60 h 120"/>
                <a:gd name="T42" fmla="*/ 36 w 51"/>
                <a:gd name="T43" fmla="*/ 60 h 120"/>
                <a:gd name="T44" fmla="*/ 46 w 51"/>
                <a:gd name="T45" fmla="*/ 65 h 120"/>
                <a:gd name="T46" fmla="*/ 46 w 51"/>
                <a:gd name="T47" fmla="*/ 70 h 120"/>
                <a:gd name="T48" fmla="*/ 51 w 51"/>
                <a:gd name="T49" fmla="*/ 80 h 120"/>
                <a:gd name="T50" fmla="*/ 51 w 51"/>
                <a:gd name="T51" fmla="*/ 80 h 120"/>
                <a:gd name="T52" fmla="*/ 51 w 51"/>
                <a:gd name="T53" fmla="*/ 100 h 120"/>
                <a:gd name="T54" fmla="*/ 51 w 51"/>
                <a:gd name="T55" fmla="*/ 100 h 120"/>
                <a:gd name="T56" fmla="*/ 51 w 51"/>
                <a:gd name="T57" fmla="*/ 120 h 120"/>
                <a:gd name="T58" fmla="*/ 36 w 51"/>
                <a:gd name="T59" fmla="*/ 120 h 120"/>
                <a:gd name="T60" fmla="*/ 25 w 51"/>
                <a:gd name="T61" fmla="*/ 10 h 120"/>
                <a:gd name="T62" fmla="*/ 15 w 51"/>
                <a:gd name="T63" fmla="*/ 10 h 120"/>
                <a:gd name="T64" fmla="*/ 15 w 51"/>
                <a:gd name="T65" fmla="*/ 55 h 120"/>
                <a:gd name="T66" fmla="*/ 25 w 51"/>
                <a:gd name="T67" fmla="*/ 55 h 120"/>
                <a:gd name="T68" fmla="*/ 25 w 51"/>
                <a:gd name="T69" fmla="*/ 55 h 120"/>
                <a:gd name="T70" fmla="*/ 30 w 51"/>
                <a:gd name="T71" fmla="*/ 55 h 120"/>
                <a:gd name="T72" fmla="*/ 36 w 51"/>
                <a:gd name="T73" fmla="*/ 50 h 120"/>
                <a:gd name="T74" fmla="*/ 36 w 51"/>
                <a:gd name="T75" fmla="*/ 30 h 120"/>
                <a:gd name="T76" fmla="*/ 36 w 51"/>
                <a:gd name="T77" fmla="*/ 30 h 120"/>
                <a:gd name="T78" fmla="*/ 36 w 51"/>
                <a:gd name="T79" fmla="*/ 15 h 120"/>
                <a:gd name="T80" fmla="*/ 30 w 51"/>
                <a:gd name="T81" fmla="*/ 10 h 120"/>
                <a:gd name="T82" fmla="*/ 25 w 51"/>
                <a:gd name="T83" fmla="*/ 10 h 120"/>
                <a:gd name="T84" fmla="*/ 25 w 51"/>
                <a:gd name="T85" fmla="*/ 10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20">
                  <a:moveTo>
                    <a:pt x="36" y="120"/>
                  </a:moveTo>
                  <a:lnTo>
                    <a:pt x="36" y="120"/>
                  </a:lnTo>
                  <a:lnTo>
                    <a:pt x="36" y="100"/>
                  </a:lnTo>
                  <a:lnTo>
                    <a:pt x="36" y="80"/>
                  </a:lnTo>
                  <a:lnTo>
                    <a:pt x="30" y="70"/>
                  </a:lnTo>
                  <a:lnTo>
                    <a:pt x="20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10"/>
                  </a:lnTo>
                  <a:lnTo>
                    <a:pt x="46" y="15"/>
                  </a:lnTo>
                  <a:lnTo>
                    <a:pt x="51" y="30"/>
                  </a:lnTo>
                  <a:lnTo>
                    <a:pt x="46" y="50"/>
                  </a:lnTo>
                  <a:lnTo>
                    <a:pt x="41" y="55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46" y="70"/>
                  </a:lnTo>
                  <a:lnTo>
                    <a:pt x="51" y="80"/>
                  </a:lnTo>
                  <a:lnTo>
                    <a:pt x="51" y="100"/>
                  </a:lnTo>
                  <a:lnTo>
                    <a:pt x="51" y="120"/>
                  </a:lnTo>
                  <a:lnTo>
                    <a:pt x="36" y="120"/>
                  </a:lnTo>
                  <a:close/>
                  <a:moveTo>
                    <a:pt x="25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6" y="50"/>
                  </a:lnTo>
                  <a:lnTo>
                    <a:pt x="36" y="30"/>
                  </a:lnTo>
                  <a:lnTo>
                    <a:pt x="36" y="15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2" name="Freeform 7"/>
            <p:cNvSpPr>
              <a:spLocks/>
            </p:cNvSpPr>
            <p:nvPr/>
          </p:nvSpPr>
          <p:spPr bwMode="auto">
            <a:xfrm>
              <a:off x="2002" y="466"/>
              <a:ext cx="56" cy="119"/>
            </a:xfrm>
            <a:custGeom>
              <a:avLst/>
              <a:gdLst>
                <a:gd name="T0" fmla="*/ 35 w 55"/>
                <a:gd name="T1" fmla="*/ 70 h 120"/>
                <a:gd name="T2" fmla="*/ 35 w 55"/>
                <a:gd name="T3" fmla="*/ 120 h 120"/>
                <a:gd name="T4" fmla="*/ 20 w 55"/>
                <a:gd name="T5" fmla="*/ 120 h 120"/>
                <a:gd name="T6" fmla="*/ 20 w 55"/>
                <a:gd name="T7" fmla="*/ 70 h 120"/>
                <a:gd name="T8" fmla="*/ 0 w 55"/>
                <a:gd name="T9" fmla="*/ 0 h 120"/>
                <a:gd name="T10" fmla="*/ 10 w 55"/>
                <a:gd name="T11" fmla="*/ 0 h 120"/>
                <a:gd name="T12" fmla="*/ 30 w 55"/>
                <a:gd name="T13" fmla="*/ 55 h 120"/>
                <a:gd name="T14" fmla="*/ 45 w 55"/>
                <a:gd name="T15" fmla="*/ 0 h 120"/>
                <a:gd name="T16" fmla="*/ 55 w 55"/>
                <a:gd name="T17" fmla="*/ 0 h 120"/>
                <a:gd name="T18" fmla="*/ 35 w 55"/>
                <a:gd name="T19" fmla="*/ 7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120">
                  <a:moveTo>
                    <a:pt x="35" y="70"/>
                  </a:moveTo>
                  <a:lnTo>
                    <a:pt x="35" y="120"/>
                  </a:lnTo>
                  <a:lnTo>
                    <a:pt x="20" y="120"/>
                  </a:lnTo>
                  <a:lnTo>
                    <a:pt x="20" y="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0" y="55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3" name="Freeform 6"/>
            <p:cNvSpPr>
              <a:spLocks/>
            </p:cNvSpPr>
            <p:nvPr/>
          </p:nvSpPr>
          <p:spPr bwMode="auto">
            <a:xfrm>
              <a:off x="2098" y="466"/>
              <a:ext cx="50" cy="119"/>
            </a:xfrm>
            <a:custGeom>
              <a:avLst/>
              <a:gdLst>
                <a:gd name="T0" fmla="*/ 26 w 51"/>
                <a:gd name="T1" fmla="*/ 120 h 120"/>
                <a:gd name="T2" fmla="*/ 26 w 51"/>
                <a:gd name="T3" fmla="*/ 120 h 120"/>
                <a:gd name="T4" fmla="*/ 11 w 51"/>
                <a:gd name="T5" fmla="*/ 120 h 120"/>
                <a:gd name="T6" fmla="*/ 0 w 51"/>
                <a:gd name="T7" fmla="*/ 105 h 120"/>
                <a:gd name="T8" fmla="*/ 0 w 51"/>
                <a:gd name="T9" fmla="*/ 85 h 120"/>
                <a:gd name="T10" fmla="*/ 0 w 51"/>
                <a:gd name="T11" fmla="*/ 60 h 120"/>
                <a:gd name="T12" fmla="*/ 0 w 51"/>
                <a:gd name="T13" fmla="*/ 60 h 120"/>
                <a:gd name="T14" fmla="*/ 0 w 51"/>
                <a:gd name="T15" fmla="*/ 35 h 120"/>
                <a:gd name="T16" fmla="*/ 0 w 51"/>
                <a:gd name="T17" fmla="*/ 15 h 120"/>
                <a:gd name="T18" fmla="*/ 11 w 51"/>
                <a:gd name="T19" fmla="*/ 5 h 120"/>
                <a:gd name="T20" fmla="*/ 26 w 51"/>
                <a:gd name="T21" fmla="*/ 0 h 120"/>
                <a:gd name="T22" fmla="*/ 26 w 51"/>
                <a:gd name="T23" fmla="*/ 0 h 120"/>
                <a:gd name="T24" fmla="*/ 36 w 51"/>
                <a:gd name="T25" fmla="*/ 0 h 120"/>
                <a:gd name="T26" fmla="*/ 46 w 51"/>
                <a:gd name="T27" fmla="*/ 10 h 120"/>
                <a:gd name="T28" fmla="*/ 51 w 51"/>
                <a:gd name="T29" fmla="*/ 20 h 120"/>
                <a:gd name="T30" fmla="*/ 51 w 51"/>
                <a:gd name="T31" fmla="*/ 30 h 120"/>
                <a:gd name="T32" fmla="*/ 36 w 51"/>
                <a:gd name="T33" fmla="*/ 30 h 120"/>
                <a:gd name="T34" fmla="*/ 36 w 51"/>
                <a:gd name="T35" fmla="*/ 30 h 120"/>
                <a:gd name="T36" fmla="*/ 36 w 51"/>
                <a:gd name="T37" fmla="*/ 15 h 120"/>
                <a:gd name="T38" fmla="*/ 31 w 51"/>
                <a:gd name="T39" fmla="*/ 10 h 120"/>
                <a:gd name="T40" fmla="*/ 26 w 51"/>
                <a:gd name="T41" fmla="*/ 10 h 120"/>
                <a:gd name="T42" fmla="*/ 26 w 51"/>
                <a:gd name="T43" fmla="*/ 10 h 120"/>
                <a:gd name="T44" fmla="*/ 16 w 51"/>
                <a:gd name="T45" fmla="*/ 10 h 120"/>
                <a:gd name="T46" fmla="*/ 16 w 51"/>
                <a:gd name="T47" fmla="*/ 20 h 120"/>
                <a:gd name="T48" fmla="*/ 11 w 51"/>
                <a:gd name="T49" fmla="*/ 60 h 120"/>
                <a:gd name="T50" fmla="*/ 11 w 51"/>
                <a:gd name="T51" fmla="*/ 60 h 120"/>
                <a:gd name="T52" fmla="*/ 16 w 51"/>
                <a:gd name="T53" fmla="*/ 100 h 120"/>
                <a:gd name="T54" fmla="*/ 21 w 51"/>
                <a:gd name="T55" fmla="*/ 110 h 120"/>
                <a:gd name="T56" fmla="*/ 26 w 51"/>
                <a:gd name="T57" fmla="*/ 110 h 120"/>
                <a:gd name="T58" fmla="*/ 26 w 51"/>
                <a:gd name="T59" fmla="*/ 110 h 120"/>
                <a:gd name="T60" fmla="*/ 36 w 51"/>
                <a:gd name="T61" fmla="*/ 110 h 120"/>
                <a:gd name="T62" fmla="*/ 36 w 51"/>
                <a:gd name="T63" fmla="*/ 70 h 120"/>
                <a:gd name="T64" fmla="*/ 26 w 51"/>
                <a:gd name="T65" fmla="*/ 70 h 120"/>
                <a:gd name="T66" fmla="*/ 26 w 51"/>
                <a:gd name="T67" fmla="*/ 60 h 120"/>
                <a:gd name="T68" fmla="*/ 51 w 51"/>
                <a:gd name="T69" fmla="*/ 60 h 120"/>
                <a:gd name="T70" fmla="*/ 51 w 51"/>
                <a:gd name="T71" fmla="*/ 120 h 120"/>
                <a:gd name="T72" fmla="*/ 51 w 51"/>
                <a:gd name="T73" fmla="*/ 120 h 120"/>
                <a:gd name="T74" fmla="*/ 26 w 51"/>
                <a:gd name="T75" fmla="*/ 120 h 120"/>
                <a:gd name="T76" fmla="*/ 26 w 51"/>
                <a:gd name="T77" fmla="*/ 120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1" h="120">
                  <a:moveTo>
                    <a:pt x="26" y="120"/>
                  </a:moveTo>
                  <a:lnTo>
                    <a:pt x="26" y="120"/>
                  </a:lnTo>
                  <a:lnTo>
                    <a:pt x="11" y="120"/>
                  </a:lnTo>
                  <a:lnTo>
                    <a:pt x="0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10"/>
                  </a:lnTo>
                  <a:lnTo>
                    <a:pt x="51" y="20"/>
                  </a:lnTo>
                  <a:lnTo>
                    <a:pt x="51" y="30"/>
                  </a:lnTo>
                  <a:lnTo>
                    <a:pt x="36" y="30"/>
                  </a:lnTo>
                  <a:lnTo>
                    <a:pt x="36" y="15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16" y="10"/>
                  </a:lnTo>
                  <a:lnTo>
                    <a:pt x="16" y="20"/>
                  </a:lnTo>
                  <a:lnTo>
                    <a:pt x="11" y="60"/>
                  </a:lnTo>
                  <a:lnTo>
                    <a:pt x="16" y="100"/>
                  </a:lnTo>
                  <a:lnTo>
                    <a:pt x="21" y="110"/>
                  </a:lnTo>
                  <a:lnTo>
                    <a:pt x="26" y="110"/>
                  </a:lnTo>
                  <a:lnTo>
                    <a:pt x="36" y="110"/>
                  </a:lnTo>
                  <a:lnTo>
                    <a:pt x="36" y="70"/>
                  </a:lnTo>
                  <a:lnTo>
                    <a:pt x="26" y="70"/>
                  </a:lnTo>
                  <a:lnTo>
                    <a:pt x="26" y="60"/>
                  </a:lnTo>
                  <a:lnTo>
                    <a:pt x="51" y="60"/>
                  </a:lnTo>
                  <a:lnTo>
                    <a:pt x="51" y="120"/>
                  </a:lnTo>
                  <a:lnTo>
                    <a:pt x="26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4" name="Freeform 5"/>
            <p:cNvSpPr>
              <a:spLocks noEditPoints="1"/>
            </p:cNvSpPr>
            <p:nvPr/>
          </p:nvSpPr>
          <p:spPr bwMode="auto">
            <a:xfrm>
              <a:off x="2159" y="466"/>
              <a:ext cx="50" cy="119"/>
            </a:xfrm>
            <a:custGeom>
              <a:avLst/>
              <a:gdLst>
                <a:gd name="T0" fmla="*/ 40 w 50"/>
                <a:gd name="T1" fmla="*/ 120 h 120"/>
                <a:gd name="T2" fmla="*/ 40 w 50"/>
                <a:gd name="T3" fmla="*/ 120 h 120"/>
                <a:gd name="T4" fmla="*/ 35 w 50"/>
                <a:gd name="T5" fmla="*/ 100 h 120"/>
                <a:gd name="T6" fmla="*/ 35 w 50"/>
                <a:gd name="T7" fmla="*/ 80 h 120"/>
                <a:gd name="T8" fmla="*/ 35 w 50"/>
                <a:gd name="T9" fmla="*/ 80 h 120"/>
                <a:gd name="T10" fmla="*/ 35 w 50"/>
                <a:gd name="T11" fmla="*/ 70 h 120"/>
                <a:gd name="T12" fmla="*/ 25 w 50"/>
                <a:gd name="T13" fmla="*/ 65 h 120"/>
                <a:gd name="T14" fmla="*/ 15 w 50"/>
                <a:gd name="T15" fmla="*/ 65 h 120"/>
                <a:gd name="T16" fmla="*/ 15 w 50"/>
                <a:gd name="T17" fmla="*/ 120 h 120"/>
                <a:gd name="T18" fmla="*/ 0 w 50"/>
                <a:gd name="T19" fmla="*/ 120 h 120"/>
                <a:gd name="T20" fmla="*/ 0 w 50"/>
                <a:gd name="T21" fmla="*/ 0 h 120"/>
                <a:gd name="T22" fmla="*/ 25 w 50"/>
                <a:gd name="T23" fmla="*/ 0 h 120"/>
                <a:gd name="T24" fmla="*/ 25 w 50"/>
                <a:gd name="T25" fmla="*/ 0 h 120"/>
                <a:gd name="T26" fmla="*/ 40 w 50"/>
                <a:gd name="T27" fmla="*/ 0 h 120"/>
                <a:gd name="T28" fmla="*/ 45 w 50"/>
                <a:gd name="T29" fmla="*/ 10 h 120"/>
                <a:gd name="T30" fmla="*/ 50 w 50"/>
                <a:gd name="T31" fmla="*/ 15 h 120"/>
                <a:gd name="T32" fmla="*/ 50 w 50"/>
                <a:gd name="T33" fmla="*/ 30 h 120"/>
                <a:gd name="T34" fmla="*/ 50 w 50"/>
                <a:gd name="T35" fmla="*/ 30 h 120"/>
                <a:gd name="T36" fmla="*/ 45 w 50"/>
                <a:gd name="T37" fmla="*/ 50 h 120"/>
                <a:gd name="T38" fmla="*/ 40 w 50"/>
                <a:gd name="T39" fmla="*/ 55 h 120"/>
                <a:gd name="T40" fmla="*/ 35 w 50"/>
                <a:gd name="T41" fmla="*/ 60 h 120"/>
                <a:gd name="T42" fmla="*/ 35 w 50"/>
                <a:gd name="T43" fmla="*/ 60 h 120"/>
                <a:gd name="T44" fmla="*/ 45 w 50"/>
                <a:gd name="T45" fmla="*/ 65 h 120"/>
                <a:gd name="T46" fmla="*/ 50 w 50"/>
                <a:gd name="T47" fmla="*/ 70 h 120"/>
                <a:gd name="T48" fmla="*/ 50 w 50"/>
                <a:gd name="T49" fmla="*/ 80 h 120"/>
                <a:gd name="T50" fmla="*/ 50 w 50"/>
                <a:gd name="T51" fmla="*/ 80 h 120"/>
                <a:gd name="T52" fmla="*/ 50 w 50"/>
                <a:gd name="T53" fmla="*/ 100 h 120"/>
                <a:gd name="T54" fmla="*/ 50 w 50"/>
                <a:gd name="T55" fmla="*/ 100 h 120"/>
                <a:gd name="T56" fmla="*/ 50 w 50"/>
                <a:gd name="T57" fmla="*/ 120 h 120"/>
                <a:gd name="T58" fmla="*/ 40 w 50"/>
                <a:gd name="T59" fmla="*/ 120 h 120"/>
                <a:gd name="T60" fmla="*/ 25 w 50"/>
                <a:gd name="T61" fmla="*/ 10 h 120"/>
                <a:gd name="T62" fmla="*/ 15 w 50"/>
                <a:gd name="T63" fmla="*/ 10 h 120"/>
                <a:gd name="T64" fmla="*/ 15 w 50"/>
                <a:gd name="T65" fmla="*/ 55 h 120"/>
                <a:gd name="T66" fmla="*/ 25 w 50"/>
                <a:gd name="T67" fmla="*/ 55 h 120"/>
                <a:gd name="T68" fmla="*/ 25 w 50"/>
                <a:gd name="T69" fmla="*/ 55 h 120"/>
                <a:gd name="T70" fmla="*/ 30 w 50"/>
                <a:gd name="T71" fmla="*/ 55 h 120"/>
                <a:gd name="T72" fmla="*/ 35 w 50"/>
                <a:gd name="T73" fmla="*/ 50 h 120"/>
                <a:gd name="T74" fmla="*/ 40 w 50"/>
                <a:gd name="T75" fmla="*/ 30 h 120"/>
                <a:gd name="T76" fmla="*/ 40 w 50"/>
                <a:gd name="T77" fmla="*/ 30 h 120"/>
                <a:gd name="T78" fmla="*/ 35 w 50"/>
                <a:gd name="T79" fmla="*/ 15 h 120"/>
                <a:gd name="T80" fmla="*/ 30 w 50"/>
                <a:gd name="T81" fmla="*/ 10 h 120"/>
                <a:gd name="T82" fmla="*/ 25 w 50"/>
                <a:gd name="T83" fmla="*/ 10 h 120"/>
                <a:gd name="T84" fmla="*/ 25 w 50"/>
                <a:gd name="T85" fmla="*/ 10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" h="120">
                  <a:moveTo>
                    <a:pt x="40" y="120"/>
                  </a:moveTo>
                  <a:lnTo>
                    <a:pt x="40" y="120"/>
                  </a:lnTo>
                  <a:lnTo>
                    <a:pt x="35" y="100"/>
                  </a:lnTo>
                  <a:lnTo>
                    <a:pt x="35" y="80"/>
                  </a:lnTo>
                  <a:lnTo>
                    <a:pt x="35" y="70"/>
                  </a:lnTo>
                  <a:lnTo>
                    <a:pt x="25" y="65"/>
                  </a:ln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5" y="10"/>
                  </a:lnTo>
                  <a:lnTo>
                    <a:pt x="50" y="15"/>
                  </a:lnTo>
                  <a:lnTo>
                    <a:pt x="50" y="30"/>
                  </a:lnTo>
                  <a:lnTo>
                    <a:pt x="45" y="50"/>
                  </a:lnTo>
                  <a:lnTo>
                    <a:pt x="40" y="55"/>
                  </a:lnTo>
                  <a:lnTo>
                    <a:pt x="35" y="60"/>
                  </a:lnTo>
                  <a:lnTo>
                    <a:pt x="45" y="65"/>
                  </a:lnTo>
                  <a:lnTo>
                    <a:pt x="50" y="70"/>
                  </a:lnTo>
                  <a:lnTo>
                    <a:pt x="50" y="80"/>
                  </a:lnTo>
                  <a:lnTo>
                    <a:pt x="50" y="100"/>
                  </a:lnTo>
                  <a:lnTo>
                    <a:pt x="50" y="120"/>
                  </a:lnTo>
                  <a:lnTo>
                    <a:pt x="40" y="120"/>
                  </a:lnTo>
                  <a:close/>
                  <a:moveTo>
                    <a:pt x="25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5" y="50"/>
                  </a:lnTo>
                  <a:lnTo>
                    <a:pt x="40" y="30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5" name="Freeform 4"/>
            <p:cNvSpPr>
              <a:spLocks noEditPoints="1"/>
            </p:cNvSpPr>
            <p:nvPr/>
          </p:nvSpPr>
          <p:spPr bwMode="auto">
            <a:xfrm>
              <a:off x="2225" y="466"/>
              <a:ext cx="48" cy="119"/>
            </a:xfrm>
            <a:custGeom>
              <a:avLst/>
              <a:gdLst>
                <a:gd name="T0" fmla="*/ 25 w 50"/>
                <a:gd name="T1" fmla="*/ 120 h 120"/>
                <a:gd name="T2" fmla="*/ 25 w 50"/>
                <a:gd name="T3" fmla="*/ 120 h 120"/>
                <a:gd name="T4" fmla="*/ 10 w 50"/>
                <a:gd name="T5" fmla="*/ 120 h 120"/>
                <a:gd name="T6" fmla="*/ 0 w 50"/>
                <a:gd name="T7" fmla="*/ 105 h 120"/>
                <a:gd name="T8" fmla="*/ 0 w 50"/>
                <a:gd name="T9" fmla="*/ 85 h 120"/>
                <a:gd name="T10" fmla="*/ 0 w 50"/>
                <a:gd name="T11" fmla="*/ 60 h 120"/>
                <a:gd name="T12" fmla="*/ 0 w 50"/>
                <a:gd name="T13" fmla="*/ 60 h 120"/>
                <a:gd name="T14" fmla="*/ 0 w 50"/>
                <a:gd name="T15" fmla="*/ 35 h 120"/>
                <a:gd name="T16" fmla="*/ 0 w 50"/>
                <a:gd name="T17" fmla="*/ 15 h 120"/>
                <a:gd name="T18" fmla="*/ 10 w 50"/>
                <a:gd name="T19" fmla="*/ 5 h 120"/>
                <a:gd name="T20" fmla="*/ 25 w 50"/>
                <a:gd name="T21" fmla="*/ 0 h 120"/>
                <a:gd name="T22" fmla="*/ 25 w 50"/>
                <a:gd name="T23" fmla="*/ 0 h 120"/>
                <a:gd name="T24" fmla="*/ 40 w 50"/>
                <a:gd name="T25" fmla="*/ 5 h 120"/>
                <a:gd name="T26" fmla="*/ 45 w 50"/>
                <a:gd name="T27" fmla="*/ 15 h 120"/>
                <a:gd name="T28" fmla="*/ 50 w 50"/>
                <a:gd name="T29" fmla="*/ 35 h 120"/>
                <a:gd name="T30" fmla="*/ 50 w 50"/>
                <a:gd name="T31" fmla="*/ 60 h 120"/>
                <a:gd name="T32" fmla="*/ 50 w 50"/>
                <a:gd name="T33" fmla="*/ 60 h 120"/>
                <a:gd name="T34" fmla="*/ 50 w 50"/>
                <a:gd name="T35" fmla="*/ 85 h 120"/>
                <a:gd name="T36" fmla="*/ 45 w 50"/>
                <a:gd name="T37" fmla="*/ 105 h 120"/>
                <a:gd name="T38" fmla="*/ 40 w 50"/>
                <a:gd name="T39" fmla="*/ 120 h 120"/>
                <a:gd name="T40" fmla="*/ 25 w 50"/>
                <a:gd name="T41" fmla="*/ 120 h 120"/>
                <a:gd name="T42" fmla="*/ 25 w 50"/>
                <a:gd name="T43" fmla="*/ 120 h 120"/>
                <a:gd name="T44" fmla="*/ 25 w 50"/>
                <a:gd name="T45" fmla="*/ 10 h 120"/>
                <a:gd name="T46" fmla="*/ 25 w 50"/>
                <a:gd name="T47" fmla="*/ 10 h 120"/>
                <a:gd name="T48" fmla="*/ 15 w 50"/>
                <a:gd name="T49" fmla="*/ 10 h 120"/>
                <a:gd name="T50" fmla="*/ 10 w 50"/>
                <a:gd name="T51" fmla="*/ 20 h 120"/>
                <a:gd name="T52" fmla="*/ 10 w 50"/>
                <a:gd name="T53" fmla="*/ 60 h 120"/>
                <a:gd name="T54" fmla="*/ 10 w 50"/>
                <a:gd name="T55" fmla="*/ 60 h 120"/>
                <a:gd name="T56" fmla="*/ 10 w 50"/>
                <a:gd name="T57" fmla="*/ 100 h 120"/>
                <a:gd name="T58" fmla="*/ 15 w 50"/>
                <a:gd name="T59" fmla="*/ 110 h 120"/>
                <a:gd name="T60" fmla="*/ 25 w 50"/>
                <a:gd name="T61" fmla="*/ 110 h 120"/>
                <a:gd name="T62" fmla="*/ 25 w 50"/>
                <a:gd name="T63" fmla="*/ 110 h 120"/>
                <a:gd name="T64" fmla="*/ 30 w 50"/>
                <a:gd name="T65" fmla="*/ 110 h 120"/>
                <a:gd name="T66" fmla="*/ 35 w 50"/>
                <a:gd name="T67" fmla="*/ 100 h 120"/>
                <a:gd name="T68" fmla="*/ 35 w 50"/>
                <a:gd name="T69" fmla="*/ 60 h 120"/>
                <a:gd name="T70" fmla="*/ 35 w 50"/>
                <a:gd name="T71" fmla="*/ 60 h 120"/>
                <a:gd name="T72" fmla="*/ 35 w 50"/>
                <a:gd name="T73" fmla="*/ 20 h 120"/>
                <a:gd name="T74" fmla="*/ 30 w 50"/>
                <a:gd name="T75" fmla="*/ 10 h 120"/>
                <a:gd name="T76" fmla="*/ 25 w 50"/>
                <a:gd name="T77" fmla="*/ 10 h 120"/>
                <a:gd name="T78" fmla="*/ 25 w 50"/>
                <a:gd name="T79" fmla="*/ 1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0" y="105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5" y="0"/>
                  </a:lnTo>
                  <a:lnTo>
                    <a:pt x="40" y="5"/>
                  </a:lnTo>
                  <a:lnTo>
                    <a:pt x="45" y="15"/>
                  </a:lnTo>
                  <a:lnTo>
                    <a:pt x="50" y="35"/>
                  </a:lnTo>
                  <a:lnTo>
                    <a:pt x="50" y="60"/>
                  </a:lnTo>
                  <a:lnTo>
                    <a:pt x="50" y="85"/>
                  </a:lnTo>
                  <a:lnTo>
                    <a:pt x="45" y="105"/>
                  </a:lnTo>
                  <a:lnTo>
                    <a:pt x="40" y="120"/>
                  </a:lnTo>
                  <a:lnTo>
                    <a:pt x="25" y="120"/>
                  </a:lnTo>
                  <a:close/>
                  <a:moveTo>
                    <a:pt x="25" y="10"/>
                  </a:moveTo>
                  <a:lnTo>
                    <a:pt x="25" y="10"/>
                  </a:lnTo>
                  <a:lnTo>
                    <a:pt x="15" y="10"/>
                  </a:lnTo>
                  <a:lnTo>
                    <a:pt x="10" y="20"/>
                  </a:lnTo>
                  <a:lnTo>
                    <a:pt x="10" y="60"/>
                  </a:lnTo>
                  <a:lnTo>
                    <a:pt x="10" y="100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5" y="100"/>
                  </a:lnTo>
                  <a:lnTo>
                    <a:pt x="35" y="60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Freeform 3"/>
            <p:cNvSpPr>
              <a:spLocks/>
            </p:cNvSpPr>
            <p:nvPr/>
          </p:nvSpPr>
          <p:spPr bwMode="auto">
            <a:xfrm>
              <a:off x="2289" y="466"/>
              <a:ext cx="45" cy="119"/>
            </a:xfrm>
            <a:custGeom>
              <a:avLst/>
              <a:gdLst>
                <a:gd name="T0" fmla="*/ 25 w 45"/>
                <a:gd name="T1" fmla="*/ 120 h 120"/>
                <a:gd name="T2" fmla="*/ 25 w 45"/>
                <a:gd name="T3" fmla="*/ 120 h 120"/>
                <a:gd name="T4" fmla="*/ 10 w 45"/>
                <a:gd name="T5" fmla="*/ 120 h 120"/>
                <a:gd name="T6" fmla="*/ 5 w 45"/>
                <a:gd name="T7" fmla="*/ 115 h 120"/>
                <a:gd name="T8" fmla="*/ 0 w 45"/>
                <a:gd name="T9" fmla="*/ 105 h 120"/>
                <a:gd name="T10" fmla="*/ 0 w 45"/>
                <a:gd name="T11" fmla="*/ 95 h 120"/>
                <a:gd name="T12" fmla="*/ 0 w 45"/>
                <a:gd name="T13" fmla="*/ 0 h 120"/>
                <a:gd name="T14" fmla="*/ 10 w 45"/>
                <a:gd name="T15" fmla="*/ 0 h 120"/>
                <a:gd name="T16" fmla="*/ 10 w 45"/>
                <a:gd name="T17" fmla="*/ 95 h 120"/>
                <a:gd name="T18" fmla="*/ 10 w 45"/>
                <a:gd name="T19" fmla="*/ 95 h 120"/>
                <a:gd name="T20" fmla="*/ 15 w 45"/>
                <a:gd name="T21" fmla="*/ 105 h 120"/>
                <a:gd name="T22" fmla="*/ 15 w 45"/>
                <a:gd name="T23" fmla="*/ 110 h 120"/>
                <a:gd name="T24" fmla="*/ 25 w 45"/>
                <a:gd name="T25" fmla="*/ 110 h 120"/>
                <a:gd name="T26" fmla="*/ 25 w 45"/>
                <a:gd name="T27" fmla="*/ 110 h 120"/>
                <a:gd name="T28" fmla="*/ 30 w 45"/>
                <a:gd name="T29" fmla="*/ 110 h 120"/>
                <a:gd name="T30" fmla="*/ 30 w 45"/>
                <a:gd name="T31" fmla="*/ 105 h 120"/>
                <a:gd name="T32" fmla="*/ 35 w 45"/>
                <a:gd name="T33" fmla="*/ 95 h 120"/>
                <a:gd name="T34" fmla="*/ 35 w 45"/>
                <a:gd name="T35" fmla="*/ 0 h 120"/>
                <a:gd name="T36" fmla="*/ 45 w 45"/>
                <a:gd name="T37" fmla="*/ 0 h 120"/>
                <a:gd name="T38" fmla="*/ 45 w 45"/>
                <a:gd name="T39" fmla="*/ 95 h 120"/>
                <a:gd name="T40" fmla="*/ 45 w 45"/>
                <a:gd name="T41" fmla="*/ 95 h 120"/>
                <a:gd name="T42" fmla="*/ 45 w 45"/>
                <a:gd name="T43" fmla="*/ 105 h 120"/>
                <a:gd name="T44" fmla="*/ 40 w 45"/>
                <a:gd name="T45" fmla="*/ 115 h 120"/>
                <a:gd name="T46" fmla="*/ 35 w 45"/>
                <a:gd name="T47" fmla="*/ 120 h 120"/>
                <a:gd name="T48" fmla="*/ 25 w 45"/>
                <a:gd name="T49" fmla="*/ 120 h 120"/>
                <a:gd name="T50" fmla="*/ 25 w 45"/>
                <a:gd name="T51" fmla="*/ 12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5" h="120">
                  <a:moveTo>
                    <a:pt x="25" y="120"/>
                  </a:moveTo>
                  <a:lnTo>
                    <a:pt x="25" y="120"/>
                  </a:lnTo>
                  <a:lnTo>
                    <a:pt x="10" y="120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5"/>
                  </a:lnTo>
                  <a:lnTo>
                    <a:pt x="15" y="105"/>
                  </a:lnTo>
                  <a:lnTo>
                    <a:pt x="15" y="110"/>
                  </a:lnTo>
                  <a:lnTo>
                    <a:pt x="25" y="110"/>
                  </a:lnTo>
                  <a:lnTo>
                    <a:pt x="30" y="110"/>
                  </a:lnTo>
                  <a:lnTo>
                    <a:pt x="30" y="105"/>
                  </a:lnTo>
                  <a:lnTo>
                    <a:pt x="35" y="9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95"/>
                  </a:lnTo>
                  <a:lnTo>
                    <a:pt x="45" y="105"/>
                  </a:lnTo>
                  <a:lnTo>
                    <a:pt x="40" y="115"/>
                  </a:lnTo>
                  <a:lnTo>
                    <a:pt x="35" y="120"/>
                  </a:lnTo>
                  <a:lnTo>
                    <a:pt x="25" y="12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7" name="Freeform 2"/>
            <p:cNvSpPr>
              <a:spLocks noEditPoints="1"/>
            </p:cNvSpPr>
            <p:nvPr/>
          </p:nvSpPr>
          <p:spPr bwMode="auto">
            <a:xfrm>
              <a:off x="2350" y="466"/>
              <a:ext cx="50" cy="119"/>
            </a:xfrm>
            <a:custGeom>
              <a:avLst/>
              <a:gdLst>
                <a:gd name="T0" fmla="*/ 25 w 50"/>
                <a:gd name="T1" fmla="*/ 65 h 120"/>
                <a:gd name="T2" fmla="*/ 15 w 50"/>
                <a:gd name="T3" fmla="*/ 65 h 120"/>
                <a:gd name="T4" fmla="*/ 15 w 50"/>
                <a:gd name="T5" fmla="*/ 120 h 120"/>
                <a:gd name="T6" fmla="*/ 0 w 50"/>
                <a:gd name="T7" fmla="*/ 120 h 120"/>
                <a:gd name="T8" fmla="*/ 0 w 50"/>
                <a:gd name="T9" fmla="*/ 0 h 120"/>
                <a:gd name="T10" fmla="*/ 25 w 50"/>
                <a:gd name="T11" fmla="*/ 0 h 120"/>
                <a:gd name="T12" fmla="*/ 25 w 50"/>
                <a:gd name="T13" fmla="*/ 0 h 120"/>
                <a:gd name="T14" fmla="*/ 40 w 50"/>
                <a:gd name="T15" fmla="*/ 0 h 120"/>
                <a:gd name="T16" fmla="*/ 45 w 50"/>
                <a:gd name="T17" fmla="*/ 10 h 120"/>
                <a:gd name="T18" fmla="*/ 50 w 50"/>
                <a:gd name="T19" fmla="*/ 20 h 120"/>
                <a:gd name="T20" fmla="*/ 50 w 50"/>
                <a:gd name="T21" fmla="*/ 35 h 120"/>
                <a:gd name="T22" fmla="*/ 50 w 50"/>
                <a:gd name="T23" fmla="*/ 35 h 120"/>
                <a:gd name="T24" fmla="*/ 50 w 50"/>
                <a:gd name="T25" fmla="*/ 50 h 120"/>
                <a:gd name="T26" fmla="*/ 45 w 50"/>
                <a:gd name="T27" fmla="*/ 60 h 120"/>
                <a:gd name="T28" fmla="*/ 40 w 50"/>
                <a:gd name="T29" fmla="*/ 65 h 120"/>
                <a:gd name="T30" fmla="*/ 25 w 50"/>
                <a:gd name="T31" fmla="*/ 65 h 120"/>
                <a:gd name="T32" fmla="*/ 25 w 50"/>
                <a:gd name="T33" fmla="*/ 65 h 120"/>
                <a:gd name="T34" fmla="*/ 25 w 50"/>
                <a:gd name="T35" fmla="*/ 10 h 120"/>
                <a:gd name="T36" fmla="*/ 15 w 50"/>
                <a:gd name="T37" fmla="*/ 10 h 120"/>
                <a:gd name="T38" fmla="*/ 15 w 50"/>
                <a:gd name="T39" fmla="*/ 55 h 120"/>
                <a:gd name="T40" fmla="*/ 25 w 50"/>
                <a:gd name="T41" fmla="*/ 55 h 120"/>
                <a:gd name="T42" fmla="*/ 25 w 50"/>
                <a:gd name="T43" fmla="*/ 55 h 120"/>
                <a:gd name="T44" fmla="*/ 35 w 50"/>
                <a:gd name="T45" fmla="*/ 55 h 120"/>
                <a:gd name="T46" fmla="*/ 35 w 50"/>
                <a:gd name="T47" fmla="*/ 50 h 120"/>
                <a:gd name="T48" fmla="*/ 40 w 50"/>
                <a:gd name="T49" fmla="*/ 35 h 120"/>
                <a:gd name="T50" fmla="*/ 40 w 50"/>
                <a:gd name="T51" fmla="*/ 35 h 120"/>
                <a:gd name="T52" fmla="*/ 35 w 50"/>
                <a:gd name="T53" fmla="*/ 15 h 120"/>
                <a:gd name="T54" fmla="*/ 30 w 50"/>
                <a:gd name="T55" fmla="*/ 10 h 120"/>
                <a:gd name="T56" fmla="*/ 25 w 50"/>
                <a:gd name="T57" fmla="*/ 10 h 120"/>
                <a:gd name="T58" fmla="*/ 25 w 50"/>
                <a:gd name="T59" fmla="*/ 10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120">
                  <a:moveTo>
                    <a:pt x="25" y="65"/>
                  </a:moveTo>
                  <a:lnTo>
                    <a:pt x="15" y="65"/>
                  </a:lnTo>
                  <a:lnTo>
                    <a:pt x="15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5" y="10"/>
                  </a:lnTo>
                  <a:lnTo>
                    <a:pt x="50" y="20"/>
                  </a:lnTo>
                  <a:lnTo>
                    <a:pt x="50" y="35"/>
                  </a:lnTo>
                  <a:lnTo>
                    <a:pt x="50" y="50"/>
                  </a:lnTo>
                  <a:lnTo>
                    <a:pt x="45" y="60"/>
                  </a:lnTo>
                  <a:lnTo>
                    <a:pt x="40" y="65"/>
                  </a:lnTo>
                  <a:lnTo>
                    <a:pt x="25" y="65"/>
                  </a:lnTo>
                  <a:close/>
                  <a:moveTo>
                    <a:pt x="25" y="10"/>
                  </a:moveTo>
                  <a:lnTo>
                    <a:pt x="15" y="10"/>
                  </a:lnTo>
                  <a:lnTo>
                    <a:pt x="15" y="55"/>
                  </a:lnTo>
                  <a:lnTo>
                    <a:pt x="25" y="55"/>
                  </a:lnTo>
                  <a:lnTo>
                    <a:pt x="35" y="55"/>
                  </a:lnTo>
                  <a:lnTo>
                    <a:pt x="35" y="50"/>
                  </a:lnTo>
                  <a:lnTo>
                    <a:pt x="40" y="35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C2E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20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CE1141"/>
        </a:buClr>
        <a:buSzPct val="125000"/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4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038"/>
            <a:ext cx="8229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3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4263" indent="-16986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986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A54D-0EC6-4DF5-BE35-3E1B8729E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7D8-B805-4747-92AA-3A67DB74A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A54D-0EC6-4DF5-BE35-3E1B8729E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7D8-B805-4747-92AA-3A67DB74A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A54D-0EC6-4DF5-BE35-3E1B8729E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7D8-B805-4747-92AA-3A67DB74A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A54D-0EC6-4DF5-BE35-3E1B8729E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7D8-B805-4747-92AA-3A67DB74A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A54D-0EC6-4DF5-BE35-3E1B8729E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7D8-B805-4747-92AA-3A67DB74A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337C-D5CA-4582-815F-9195ECDFA4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22DF-432B-4EEC-8ABC-291F2F682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A54D-0EC6-4DF5-BE35-3E1B8729E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A7D8-B805-4747-92AA-3A67DB74A4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00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3434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A1287-C142-4A00-8D05-60767583FFF0}" type="datetime1">
              <a:rPr lang="en-US"/>
              <a:pPr>
                <a:defRPr/>
              </a:pPr>
              <a:t>7/30/2014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404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2460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41016-D8F9-4582-A827-F55D440CD8FB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urvey.qualtrics.com/SE/?SID=SV_2gCs8EvBjWPrWwR" TargetMode="Externa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82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Addressing </a:t>
            </a:r>
            <a:r>
              <a:rPr lang="en-US" sz="4000" dirty="0"/>
              <a:t>Common Barriers to Generating Improvements on </a:t>
            </a:r>
            <a:r>
              <a:rPr lang="en-US" sz="4000" dirty="0" smtClean="0"/>
              <a:t>ADEs</a:t>
            </a:r>
            <a:endParaRPr lang="en-US" sz="27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752600" y="3505200"/>
            <a:ext cx="5334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Partnership for Patients </a:t>
            </a:r>
            <a:br>
              <a:rPr lang="en-US" dirty="0" smtClean="0"/>
            </a:br>
            <a:r>
              <a:rPr lang="en-US" dirty="0" smtClean="0"/>
              <a:t>Pacing Event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95600" y="4724400"/>
            <a:ext cx="3276600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Tuesday, </a:t>
            </a:r>
            <a:r>
              <a:rPr lang="en-US" dirty="0" smtClean="0"/>
              <a:t>July 22, </a:t>
            </a:r>
            <a:r>
              <a:rPr lang="en-US" dirty="0"/>
              <a:t>2014</a:t>
            </a:r>
          </a:p>
          <a:p>
            <a:pPr algn="ctr"/>
            <a:r>
              <a:rPr lang="en-US" dirty="0" smtClean="0"/>
              <a:t>3:00–4:15 pm </a:t>
            </a:r>
            <a:r>
              <a:rPr lang="en-US" dirty="0"/>
              <a:t>(</a:t>
            </a:r>
            <a:r>
              <a:rPr lang="en-US" dirty="0" smtClean="0"/>
              <a:t>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HEN Progress on ADE Reduction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Dan Buffington&#10;Linda Barterian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7" y="2166812"/>
            <a:ext cx="7577985" cy="3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1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751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 Reporting by HEN:  March 2014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5" name="Picture 1" descr="ADE Reporting by HEN:  March 2014" title="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808038"/>
            <a:ext cx="5577840" cy="54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 Reporting by HEN:  June 2014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 descr="graph" title="graph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1" y="838200"/>
            <a:ext cx="594263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75" y="27432"/>
            <a:ext cx="8963025" cy="66751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Reporting Remains a Challenge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Level of Reporting Remains a Challenge" title="Level of Reporting Remains a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532337"/>
            <a:ext cx="7498080" cy="345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5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 Reporting Level by HEN:  June 2014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60+ Percent of Hospitals Represented (shaded)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8" name="Picture 2" descr="ADE Graph" title="graph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7401"/>
            <a:ext cx="8458199" cy="54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"/>
            <a:ext cx="9144000" cy="66751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Harm Reduction: ADE -  Anticoagulants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100" name="Picture 4" descr="HEN Harm Reduction: ADE -  Anticoagulants" title="photo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47932"/>
            <a:ext cx="7772400" cy="544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"/>
            <a:ext cx="9144000" cy="66751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Harm Reduction Progress: ADE - Opioids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3" name="Picture 5" descr="HEN Harm Reduction Progress: ADE - Opioids" title="HEN Harm Reduction Progress: ADE - Opioids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50920"/>
            <a:ext cx="8229600" cy="53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0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5250" y="27432"/>
            <a:ext cx="9239250" cy="66751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Harm Reduction Progress: ADE – Blood Glucose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8" name="Picture 4" descr="HEN Harm Reduction Progress: ADE – Blood Glucose" title="photo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852191"/>
            <a:ext cx="8412480" cy="52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82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Partnership for Patients AHRQ </a:t>
            </a:r>
            <a:r>
              <a:rPr lang="en-US" sz="3600" dirty="0">
                <a:solidFill>
                  <a:prstClr val="black"/>
                </a:solidFill>
              </a:rPr>
              <a:t>National Scorecard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3600" dirty="0"/>
              <a:t>Annual </a:t>
            </a:r>
            <a:r>
              <a:rPr lang="en-US" sz="3600" dirty="0" smtClean="0"/>
              <a:t>HACs Rates for 2010-2012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49DB-308B-41B0-8A43-E258A2638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raph" title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1390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"/>
            <a:ext cx="9144000" cy="667512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Harm Reduction Progress: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difficile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ADE Measures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56CAB2E-9148-4717-8C3B-9FA2E1D7E7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6" name="Picture 4" descr="HEN Harm Reduction Progress:&#10;ADE – C. difficile and Other ADE Measures" title="HEN Harm Reduction Progress: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44924"/>
            <a:ext cx="7772400" cy="52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3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Welcome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09800" y="5486400"/>
            <a:ext cx="4343400" cy="8382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Monica Barrington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Premier HEN and MSAG Co-lead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CDD-D111-A248-95D5-E3C49D2B8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362200" y="5791200"/>
            <a:ext cx="43434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2" descr="Photo of Monica Barrington" title="Phot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75503"/>
            <a:ext cx="2274888" cy="285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ph" title="gra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15" y="1828800"/>
            <a:ext cx="810257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Partnership </a:t>
            </a:r>
            <a:r>
              <a:rPr lang="en-US" sz="2800" dirty="0"/>
              <a:t>for Patients AHRQ National Scorecard</a:t>
            </a:r>
            <a:br>
              <a:rPr lang="en-US" sz="2800" dirty="0"/>
            </a:br>
            <a:r>
              <a:rPr lang="en-US" sz="2800" dirty="0"/>
              <a:t>Selected Annual HACs Rates for </a:t>
            </a:r>
            <a:r>
              <a:rPr lang="en-US" sz="2800" dirty="0" smtClean="0"/>
              <a:t>2010-2012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1DA19-07B1-4B81-AEF7-406791C6D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 Panel</a:t>
            </a:r>
            <a:endParaRPr lang="en-US" dirty="0"/>
          </a:p>
        </p:txBody>
      </p:sp>
      <p:pic>
        <p:nvPicPr>
          <p:cNvPr id="1027" name="Picture 3" descr="Monica Barrington&#10;Jason Byred&#10;Katie Lewandowski&#10;Anna Morris" title="HEN Pa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90800"/>
            <a:ext cx="9583068" cy="344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5867400" cy="1031875"/>
          </a:xfrm>
        </p:spPr>
        <p:txBody>
          <a:bodyPr/>
          <a:lstStyle/>
          <a:p>
            <a:r>
              <a:rPr lang="en-US" sz="3200" dirty="0"/>
              <a:t>Principle #5</a:t>
            </a:r>
            <a:br>
              <a:rPr lang="en-US" sz="3200" dirty="0"/>
            </a:br>
            <a:r>
              <a:rPr lang="en-US" sz="3200" dirty="0"/>
              <a:t>How a hospital safety culture evolves (to improve ADE)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590800" y="5334000"/>
            <a:ext cx="6400800" cy="369332"/>
          </a:xfrm>
        </p:spPr>
        <p:txBody>
          <a:bodyPr/>
          <a:lstStyle/>
          <a:p>
            <a:pPr algn="r"/>
            <a:r>
              <a:rPr lang="en-US" altLang="en-US" sz="1200" dirty="0" smtClean="0">
                <a:latin typeface="Arial" charset="0"/>
                <a:cs typeface="Arial" charset="0"/>
              </a:rPr>
              <a:t>Monica Barrington, RPH, MPH, FASCP</a:t>
            </a:r>
          </a:p>
          <a:p>
            <a:pPr algn="r"/>
            <a:r>
              <a:rPr lang="en-US" altLang="en-US" sz="1200" dirty="0" smtClean="0">
                <a:latin typeface="Arial" charset="0"/>
                <a:cs typeface="Arial" charset="0"/>
              </a:rPr>
              <a:t>VP Engagement and Delivery</a:t>
            </a:r>
          </a:p>
        </p:txBody>
      </p:sp>
    </p:spTree>
    <p:extLst>
      <p:ext uri="{BB962C8B-B14F-4D97-AF65-F5344CB8AC3E}">
        <p14:creationId xmlns:p14="http://schemas.microsoft.com/office/powerpoint/2010/main" val="25399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Improvement in ADE Culture and Change Management</a:t>
            </a:r>
          </a:p>
        </p:txBody>
      </p:sp>
      <p:pic>
        <p:nvPicPr>
          <p:cNvPr id="1026" name="Picture 2" descr="chart" title="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1" y="914399"/>
            <a:ext cx="8119839" cy="56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0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Carolinas HealthCare System</a:t>
            </a:r>
            <a:br>
              <a:rPr lang="en-US" sz="4000" dirty="0" smtClean="0"/>
            </a:br>
            <a:r>
              <a:rPr lang="en-US" sz="4000" dirty="0" smtClean="0"/>
              <a:t>Hospital Engagement Network</a:t>
            </a:r>
            <a:br>
              <a:rPr lang="en-US" sz="4000" dirty="0" smtClean="0"/>
            </a:br>
            <a:r>
              <a:rPr lang="en-US" sz="4000" dirty="0" smtClean="0"/>
              <a:t>ADE Update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6400800" cy="9207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July 22,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438"/>
            <a:ext cx="82296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All facilities participating in all three ADE measures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INR (INRs &gt; 5), Glucose (glucose &lt;50) since 2012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Naloxone this year (Naloxone use for reversal of sedation)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Data reporting from all 100% of facilities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Med Safety QSOC™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Selected the measure </a:t>
            </a:r>
            <a:r>
              <a:rPr lang="en-US" dirty="0" smtClean="0">
                <a:solidFill>
                  <a:srgbClr val="FF0000"/>
                </a:solidFill>
              </a:rPr>
              <a:t>(The How)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Endorsed the measure </a:t>
            </a:r>
            <a:r>
              <a:rPr lang="en-US" dirty="0" smtClean="0">
                <a:solidFill>
                  <a:srgbClr val="FF0000"/>
                </a:solidFill>
              </a:rPr>
              <a:t>(Accountability)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Working to connect patient experiences to the harm that can result when these conditions occur </a:t>
            </a:r>
            <a:r>
              <a:rPr lang="en-US" dirty="0" smtClean="0">
                <a:solidFill>
                  <a:srgbClr val="FF0000"/>
                </a:solidFill>
              </a:rPr>
              <a:t>(The Why)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 group pushed for measures that were easy to collect and meaningful so the work is where the time is spent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ADE Charts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3F81AC-81F4-4983-AAF1-6F3F487BA684}" type="slidenum">
              <a:rPr lang="en-US" altLang="en-US" sz="180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800">
              <a:solidFill>
                <a:srgbClr val="7F7F7F"/>
              </a:solidFill>
            </a:endParaRPr>
          </a:p>
        </p:txBody>
      </p:sp>
      <p:pic>
        <p:nvPicPr>
          <p:cNvPr id="1041" name="Picture 17" descr="ADE Charts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45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ADE Charts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7A1B8-6DC1-4364-9B85-7333B50241CE}" type="slidenum">
              <a:rPr lang="en-US" altLang="en-US" sz="180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800">
              <a:solidFill>
                <a:srgbClr val="7F7F7F"/>
              </a:solidFill>
            </a:endParaRPr>
          </a:p>
        </p:txBody>
      </p:sp>
      <p:pic>
        <p:nvPicPr>
          <p:cNvPr id="2066" name="Picture 18" descr="ADE Charts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029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ADE Charts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47AD15-B545-4E4F-A564-CFA41CF61A0D}" type="slidenum">
              <a:rPr lang="en-US" altLang="en-US" sz="180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800" dirty="0">
              <a:solidFill>
                <a:srgbClr val="7F7F7F"/>
              </a:solidFill>
            </a:endParaRPr>
          </a:p>
        </p:txBody>
      </p:sp>
      <p:pic>
        <p:nvPicPr>
          <p:cNvPr id="3090" name="Picture 18" descr="Photo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" y="381000"/>
            <a:ext cx="9052408" cy="53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Hospital Association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4876800"/>
            <a:ext cx="4572000" cy="1331099"/>
          </a:xfrm>
        </p:spPr>
        <p:txBody>
          <a:bodyPr/>
          <a:lstStyle/>
          <a:p>
            <a:pPr algn="ctr"/>
            <a:r>
              <a:rPr lang="en-US" dirty="0"/>
              <a:t>Katie Lewandowski, MPH</a:t>
            </a:r>
          </a:p>
          <a:p>
            <a:pPr algn="ctr"/>
            <a:r>
              <a:rPr lang="en-US" dirty="0"/>
              <a:t>Project Director, Patient Safety</a:t>
            </a:r>
          </a:p>
          <a:p>
            <a:pPr algn="ctr"/>
            <a:r>
              <a:rPr lang="en-US" dirty="0"/>
              <a:t>Colorado Hospital </a:t>
            </a:r>
            <a:r>
              <a:rPr lang="en-US" dirty="0" smtClean="0"/>
              <a:t>Association</a:t>
            </a:r>
            <a:endParaRPr lang="en-US" dirty="0"/>
          </a:p>
        </p:txBody>
      </p:sp>
      <p:pic>
        <p:nvPicPr>
          <p:cNvPr id="6" name="Content Placeholder 5" descr="Katie Lewandowski" title="phot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33770"/>
            <a:ext cx="2137023" cy="296933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4876800"/>
            <a:ext cx="4191000" cy="1260475"/>
          </a:xfrm>
        </p:spPr>
        <p:txBody>
          <a:bodyPr/>
          <a:lstStyle/>
          <a:p>
            <a:pPr algn="ctr"/>
            <a:r>
              <a:rPr lang="en-US" dirty="0" smtClean="0"/>
              <a:t>Anna Morris, MPS</a:t>
            </a:r>
          </a:p>
          <a:p>
            <a:pPr algn="ctr"/>
            <a:r>
              <a:rPr lang="en-US" dirty="0" smtClean="0"/>
              <a:t>Project Director, Patient Safety</a:t>
            </a:r>
          </a:p>
          <a:p>
            <a:pPr algn="ctr"/>
            <a:r>
              <a:rPr lang="en-US" dirty="0" smtClean="0"/>
              <a:t>Colorado Hospital Association </a:t>
            </a:r>
            <a:endParaRPr lang="en-US" dirty="0"/>
          </a:p>
        </p:txBody>
      </p:sp>
      <p:pic>
        <p:nvPicPr>
          <p:cNvPr id="1026" name="Picture 2" descr="Anna Morris" title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1790700" cy="31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Partnership for Patients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CCDD-D111-A248-95D5-E3C49D2B8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140 Days </a:t>
            </a:r>
            <a:r>
              <a:rPr lang="en-US" sz="5400" b="1" dirty="0">
                <a:solidFill>
                  <a:srgbClr val="0070C0"/>
                </a:solidFill>
              </a:rPr>
              <a:t>and </a:t>
            </a:r>
            <a:r>
              <a:rPr lang="en-US" sz="5400" b="1" dirty="0" smtClean="0">
                <a:solidFill>
                  <a:srgbClr val="0070C0"/>
                </a:solidFill>
              </a:rPr>
              <a:t>Counting</a:t>
            </a:r>
            <a:r>
              <a:rPr lang="en-US" sz="5400" b="1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Our Patients are Counting on You</a:t>
            </a:r>
            <a:r>
              <a:rPr lang="en-US" sz="5400" b="1" dirty="0" smtClean="0">
                <a:solidFill>
                  <a:srgbClr val="0070C0"/>
                </a:solidFill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Colorado ADE Results</a:t>
            </a:r>
          </a:p>
        </p:txBody>
      </p:sp>
      <p:pic>
        <p:nvPicPr>
          <p:cNvPr id="1026" name="Picture 2" descr="graphs" title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57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ADE Results</a:t>
            </a:r>
            <a:endParaRPr lang="en-US" dirty="0"/>
          </a:p>
        </p:txBody>
      </p:sp>
      <p:pic>
        <p:nvPicPr>
          <p:cNvPr id="2050" name="Picture 2" descr="graphs" title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8392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6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Overcoming Barriers for ADE Success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sz="2800" dirty="0" smtClean="0"/>
              <a:t>Standardizing All Measures for HEN 2014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Use of CHA Data </a:t>
            </a:r>
            <a:r>
              <a:rPr lang="en-US" sz="2800" dirty="0"/>
              <a:t>C</a:t>
            </a:r>
            <a:r>
              <a:rPr lang="en-US" sz="2800" dirty="0" smtClean="0"/>
              <a:t>ollection </a:t>
            </a:r>
            <a:r>
              <a:rPr lang="en-US" sz="2800" dirty="0"/>
              <a:t>T</a:t>
            </a:r>
            <a:r>
              <a:rPr lang="en-US" sz="2800" dirty="0" smtClean="0"/>
              <a:t>ool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ADE </a:t>
            </a:r>
            <a:r>
              <a:rPr lang="en-US" sz="2800" dirty="0"/>
              <a:t>F</a:t>
            </a:r>
            <a:r>
              <a:rPr lang="en-US" sz="2800" dirty="0" smtClean="0"/>
              <a:t>ocus on February Webinar and at Regional Meetings in March &amp; April 2014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In-depth Site </a:t>
            </a:r>
            <a:r>
              <a:rPr lang="en-US" sz="2800" dirty="0"/>
              <a:t>V</a:t>
            </a:r>
            <a:r>
              <a:rPr lang="en-US" sz="2800" dirty="0" smtClean="0"/>
              <a:t>isits with Emphasis on ADE Data </a:t>
            </a:r>
            <a:r>
              <a:rPr lang="en-US" sz="2800" dirty="0"/>
              <a:t>C</a:t>
            </a:r>
            <a:r>
              <a:rPr lang="en-US" sz="2800" dirty="0" smtClean="0"/>
              <a:t>ollection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One-on-one Coaching via Phone calls and Emails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Connecting Struggling Hospitals with Mentors Hospitals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Data Collection Tool</a:t>
            </a:r>
            <a:endParaRPr lang="en-US" dirty="0"/>
          </a:p>
        </p:txBody>
      </p:sp>
      <p:pic>
        <p:nvPicPr>
          <p:cNvPr id="24578" name="Picture 2" descr="photo" title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8339"/>
            <a:ext cx="8534400" cy="563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13" y="6026258"/>
            <a:ext cx="933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barriers did you find most challenging to overcome with your hospitals?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strategies have you used to overcome these barriers?</a:t>
            </a:r>
          </a:p>
          <a:p>
            <a:pPr lvl="0"/>
            <a:endParaRPr lang="en-US" dirty="0"/>
          </a:p>
          <a:p>
            <a:r>
              <a:rPr lang="en-US" dirty="0"/>
              <a:t>What lessons have you learned while working with your hospitals to address challenges in tracking ADEs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Please </a:t>
            </a:r>
            <a:r>
              <a:rPr lang="en-US" dirty="0">
                <a:solidFill>
                  <a:srgbClr val="FF0000"/>
                </a:solidFill>
              </a:rPr>
              <a:t>press </a:t>
            </a:r>
            <a:r>
              <a:rPr lang="en-US" dirty="0" smtClean="0">
                <a:solidFill>
                  <a:srgbClr val="FF0000"/>
                </a:solidFill>
              </a:rPr>
              <a:t>7# </a:t>
            </a:r>
            <a:r>
              <a:rPr lang="en-US" dirty="0">
                <a:solidFill>
                  <a:srgbClr val="FF0000"/>
                </a:solidFill>
              </a:rPr>
              <a:t>to respond via the phone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or you can respond in chat </a:t>
            </a:r>
            <a:r>
              <a:rPr lang="en-US" dirty="0" smtClean="0">
                <a:solidFill>
                  <a:srgbClr val="FF0000"/>
                </a:solidFill>
              </a:rPr>
              <a:t>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Please complete a short  poll on the opportunities you see emerging as a result of the discussion of today’s principle.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This Polling Process has 3 Key Dates: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to Hear from You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4876800"/>
            <a:ext cx="8229600" cy="175260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n-US" sz="1800" b="1" i="1" dirty="0">
                <a:solidFill>
                  <a:prstClr val="black"/>
                </a:solidFill>
              </a:rPr>
              <a:t>The email will include a hardcopy of the poll so you can consider your answers prior to answering the electronic poll.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800" b="1" i="1" dirty="0">
                <a:solidFill>
                  <a:prstClr val="black"/>
                </a:solidFill>
              </a:rPr>
              <a:t>Only one response per HEN is requested.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800" b="1" i="1" dirty="0">
                <a:solidFill>
                  <a:prstClr val="black"/>
                </a:solidFill>
              </a:rPr>
              <a:t>If you do not receive the poll, you can use the following link to submit</a:t>
            </a:r>
            <a:r>
              <a:rPr lang="en-US" sz="1800" b="1" i="1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u="sng" dirty="0">
                <a:hlinkClick r:id="rId2"/>
              </a:rPr>
              <a:t>https://survey.qualtrics.com/SE/?SID=SV_2gCs8EvBjWPrWwR</a:t>
            </a:r>
            <a:endParaRPr lang="en-US" sz="1800" b="1" i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schedule" title="photo"/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467600" cy="17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nnis Wagner and Paul McGann" title="Phot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41616" y="2713947"/>
            <a:ext cx="4060767" cy="252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69127" y="5676900"/>
            <a:ext cx="419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Dennis Wagner and Paul </a:t>
            </a:r>
            <a:r>
              <a:rPr lang="en-US" sz="2000" dirty="0" err="1" smtClean="0">
                <a:solidFill>
                  <a:prstClr val="black"/>
                </a:solidFill>
              </a:rPr>
              <a:t>McGann</a:t>
            </a:r>
            <a:r>
              <a:rPr lang="en-US" sz="2000" dirty="0" smtClean="0">
                <a:solidFill>
                  <a:prstClr val="black"/>
                </a:solidFill>
              </a:rPr>
              <a:t>, MD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err="1" smtClean="0">
                <a:solidFill>
                  <a:prstClr val="black"/>
                </a:solidFill>
              </a:rPr>
              <a:t>PfP</a:t>
            </a:r>
            <a:r>
              <a:rPr lang="en-US" sz="2000" dirty="0">
                <a:solidFill>
                  <a:prstClr val="black"/>
                </a:solidFill>
              </a:rPr>
              <a:t> Co-Directors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2526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joining us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Upcoming Event: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LEAPT Cross-Pollination: </a:t>
            </a:r>
          </a:p>
          <a:p>
            <a:pPr marL="0" indent="0" algn="ctr">
              <a:buNone/>
            </a:pPr>
            <a:r>
              <a:rPr lang="en-US" dirty="0" smtClean="0"/>
              <a:t>Worker Safety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July 29, 2014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5075-F7D8-774D-92CE-0FFE5404D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how ADEs are a critical component to the national operating system and to evolving a hospital’s culture of safety. </a:t>
            </a:r>
          </a:p>
          <a:p>
            <a:endParaRPr lang="en-US" dirty="0" smtClean="0"/>
          </a:p>
          <a:p>
            <a:r>
              <a:rPr lang="en-US" dirty="0" smtClean="0"/>
              <a:t>Share national and HEN ADE performance rates and assess opportunities for improvement.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 strategies to overcome barriers  to generate improvement in ADE rates in all three high-risk medication classes.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of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strategies my HEN can use with hospitals to improve performance in ADEs? </a:t>
            </a:r>
          </a:p>
          <a:p>
            <a:endParaRPr lang="en-US" dirty="0" smtClean="0"/>
          </a:p>
          <a:p>
            <a:r>
              <a:rPr lang="en-US" dirty="0" smtClean="0"/>
              <a:t>How quickly can my HEN overcome barriers and challenges to transform hospital medication safety, and as part of their efforts to evolve their hospital culture of safety?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Run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What </a:t>
            </a:r>
            <a:r>
              <a:rPr lang="en-US" dirty="0" smtClean="0"/>
              <a:t>barriers </a:t>
            </a:r>
            <a:r>
              <a:rPr lang="en-US" dirty="0"/>
              <a:t>did you find most challenging to </a:t>
            </a:r>
            <a:r>
              <a:rPr lang="en-US" dirty="0" smtClean="0"/>
              <a:t>overcome with your hospitals?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strategies have you used to overcome these barriers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r>
              <a:rPr lang="en-US" dirty="0"/>
              <a:t>What lessons have you learned </a:t>
            </a:r>
            <a:r>
              <a:rPr lang="en-US" dirty="0" smtClean="0"/>
              <a:t>while </a:t>
            </a:r>
            <a:r>
              <a:rPr lang="en-US" dirty="0"/>
              <a:t>working with your hospitals to address challenges in tracking ADEs?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and Be Ready To Respond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Categories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Hospital Safety Improves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Leaders Surface At All Levels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/>
              <a:t>Network Safety Trends </a:t>
            </a:r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6344" y="152400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>Guiding Principles: </a:t>
            </a:r>
            <a:b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>Under Continuous Development and </a:t>
            </a: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>Testing</a:t>
            </a:r>
            <a:endParaRPr lang="en-US" dirty="0"/>
          </a:p>
        </p:txBody>
      </p:sp>
      <p:pic>
        <p:nvPicPr>
          <p:cNvPr id="4098" name="Picture 2" descr="Circles photo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Patient Voice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0" y="5105400"/>
            <a:ext cx="43434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Mary Clough, MSN R.N.</a:t>
            </a:r>
          </a:p>
          <a:p>
            <a:pPr marL="0" indent="0" algn="ctr">
              <a:buNone/>
            </a:pPr>
            <a:r>
              <a:rPr lang="en-US" sz="2200" dirty="0" smtClean="0"/>
              <a:t>Director of Patient Experience</a:t>
            </a:r>
          </a:p>
          <a:p>
            <a:pPr marL="0" indent="0" algn="ctr">
              <a:buNone/>
            </a:pPr>
            <a:r>
              <a:rPr lang="en-US" sz="2200" dirty="0" smtClean="0"/>
              <a:t>University of Minnesota Health</a:t>
            </a:r>
            <a:endParaRPr lang="en-US" sz="2200" dirty="0"/>
          </a:p>
        </p:txBody>
      </p:sp>
      <p:pic>
        <p:nvPicPr>
          <p:cNvPr id="1027" name="Picture 3" descr="Mary Clough" title="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89" y="1752600"/>
            <a:ext cx="245622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9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ver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ight_background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EEECE1"/>
      </a:lt2>
      <a:accent1>
        <a:srgbClr val="0065A4"/>
      </a:accent1>
      <a:accent2>
        <a:srgbClr val="B30838"/>
      </a:accent2>
      <a:accent3>
        <a:srgbClr val="F6E8C6"/>
      </a:accent3>
      <a:accent4>
        <a:srgbClr val="EDD49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CH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0" cmpd="sng">
          <a:solidFill>
            <a:srgbClr val="A6D30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_CH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0" cmpd="sng">
          <a:solidFill>
            <a:srgbClr val="A6D30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2_CH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0" cmpd="sng">
          <a:solidFill>
            <a:srgbClr val="A6D30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3_CH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0" cmpd="sng">
          <a:solidFill>
            <a:srgbClr val="A6D30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4_CH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0" cmpd="sng">
          <a:solidFill>
            <a:srgbClr val="A6D30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Blank">
  <a:themeElements>
    <a:clrScheme name="Corporate Palette">
      <a:dk1>
        <a:srgbClr val="404545"/>
      </a:dk1>
      <a:lt1>
        <a:srgbClr val="FFFFFF"/>
      </a:lt1>
      <a:dk2>
        <a:srgbClr val="004165"/>
      </a:dk2>
      <a:lt2>
        <a:srgbClr val="E2D478"/>
      </a:lt2>
      <a:accent1>
        <a:srgbClr val="58A618"/>
      </a:accent1>
      <a:accent2>
        <a:srgbClr val="2A6EBB"/>
      </a:accent2>
      <a:accent3>
        <a:srgbClr val="641F45"/>
      </a:accent3>
      <a:accent4>
        <a:srgbClr val="FFA02F"/>
      </a:accent4>
      <a:accent5>
        <a:srgbClr val="4BACC6"/>
      </a:accent5>
      <a:accent6>
        <a:srgbClr val="404545"/>
      </a:accent6>
      <a:hlink>
        <a:srgbClr val="0000FF"/>
      </a:hlink>
      <a:folHlink>
        <a:srgbClr val="2A6E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light_background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EEECE1"/>
      </a:lt2>
      <a:accent1>
        <a:srgbClr val="0065A4"/>
      </a:accent1>
      <a:accent2>
        <a:srgbClr val="B30838"/>
      </a:accent2>
      <a:accent3>
        <a:srgbClr val="F6E8C6"/>
      </a:accent3>
      <a:accent4>
        <a:srgbClr val="EDD49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_Blank">
  <a:themeElements>
    <a:clrScheme name="Corporate Palette">
      <a:dk1>
        <a:srgbClr val="404545"/>
      </a:dk1>
      <a:lt1>
        <a:srgbClr val="FFFFFF"/>
      </a:lt1>
      <a:dk2>
        <a:srgbClr val="004165"/>
      </a:dk2>
      <a:lt2>
        <a:srgbClr val="E2D478"/>
      </a:lt2>
      <a:accent1>
        <a:srgbClr val="58A618"/>
      </a:accent1>
      <a:accent2>
        <a:srgbClr val="2A6EBB"/>
      </a:accent2>
      <a:accent3>
        <a:srgbClr val="641F45"/>
      </a:accent3>
      <a:accent4>
        <a:srgbClr val="FFA02F"/>
      </a:accent4>
      <a:accent5>
        <a:srgbClr val="4BACC6"/>
      </a:accent5>
      <a:accent6>
        <a:srgbClr val="404545"/>
      </a:accent6>
      <a:hlink>
        <a:srgbClr val="0000FF"/>
      </a:hlink>
      <a:folHlink>
        <a:srgbClr val="2A6E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uplicate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722</Words>
  <Application>Microsoft Office PowerPoint</Application>
  <PresentationFormat>On-screen Show (4:3)</PresentationFormat>
  <Paragraphs>131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CMS_template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Duplicates2</vt:lpstr>
      <vt:lpstr>cover_light</vt:lpstr>
      <vt:lpstr>light_background</vt:lpstr>
      <vt:lpstr>CHA PowerPoint Template</vt:lpstr>
      <vt:lpstr>1_CHA PowerPoint Template</vt:lpstr>
      <vt:lpstr>2_CHA PowerPoint Template</vt:lpstr>
      <vt:lpstr>3_CHA PowerPoint Template</vt:lpstr>
      <vt:lpstr>4_CHA PowerPoint Template</vt:lpstr>
      <vt:lpstr>Blank</vt:lpstr>
      <vt:lpstr>1_light_background</vt:lpstr>
      <vt:lpstr>1_Blank</vt:lpstr>
      <vt:lpstr>Addressing Common Barriers to Generating Improvements on ADEs</vt:lpstr>
      <vt:lpstr>Welcome</vt:lpstr>
      <vt:lpstr>Partnership for Patients Campaign</vt:lpstr>
      <vt:lpstr>Intent of the Call</vt:lpstr>
      <vt:lpstr>Questions To Run On</vt:lpstr>
      <vt:lpstr>Listen and Be Ready To Respond </vt:lpstr>
      <vt:lpstr>Guiding Principles</vt:lpstr>
      <vt:lpstr>Guiding Principles:  Under Continuous Development and Testing</vt:lpstr>
      <vt:lpstr>The Patient Voice </vt:lpstr>
      <vt:lpstr>HEN Progress on ADE Reduction</vt:lpstr>
      <vt:lpstr>ADE Reporting by HEN:  March 2014</vt:lpstr>
      <vt:lpstr>ADE Reporting by HEN:  June 2014</vt:lpstr>
      <vt:lpstr>Level of Reporting Remains a Challenge</vt:lpstr>
      <vt:lpstr>ADE Reporting Level by HEN:  June 2014 60+ Percent of Hospitals Represented (shaded)</vt:lpstr>
      <vt:lpstr>HEN Harm Reduction: ADE -  Anticoagulants</vt:lpstr>
      <vt:lpstr>HEN Harm Reduction Progress: ADE - Opioids</vt:lpstr>
      <vt:lpstr>HEN Harm Reduction Progress: ADE – Blood Glucose</vt:lpstr>
      <vt:lpstr>Partnership for Patients AHRQ National Scorecard Annual HACs Rates for 2010-2012</vt:lpstr>
      <vt:lpstr>HEN Harm Reduction Progress: ADE – C. difficile and Other ADE Measures</vt:lpstr>
      <vt:lpstr>Partnership for Patients AHRQ National Scorecard Selected Annual HACs Rates for 2010-2012</vt:lpstr>
      <vt:lpstr>HEN Panel</vt:lpstr>
      <vt:lpstr>Principle #5 How a hospital safety culture evolves (to improve ADE) </vt:lpstr>
      <vt:lpstr>Improvement in ADE Culture and Change Management</vt:lpstr>
      <vt:lpstr>Carolinas HealthCare System Hospital Engagement Network ADE Update</vt:lpstr>
      <vt:lpstr>ADE Facts</vt:lpstr>
      <vt:lpstr>ADE Charts</vt:lpstr>
      <vt:lpstr>ADE Charts 2</vt:lpstr>
      <vt:lpstr>ADE Charts 3</vt:lpstr>
      <vt:lpstr>Colorado Hospital Association</vt:lpstr>
      <vt:lpstr>Colorado ADE Results</vt:lpstr>
      <vt:lpstr>Colorado ADE Results</vt:lpstr>
      <vt:lpstr>Overcoming Barriers for ADE Success</vt:lpstr>
      <vt:lpstr>Colorado Data Collection Tool</vt:lpstr>
      <vt:lpstr>Questions for HENs</vt:lpstr>
      <vt:lpstr>We Want to Hear from You</vt:lpstr>
      <vt:lpstr>Closing Comments</vt:lpstr>
      <vt:lpstr>Thank you for joining us today!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CSchaller</dc:creator>
  <cp:lastModifiedBy>Deborah Ragusa</cp:lastModifiedBy>
  <cp:revision>30</cp:revision>
  <dcterms:created xsi:type="dcterms:W3CDTF">2014-07-16T19:41:16Z</dcterms:created>
  <dcterms:modified xsi:type="dcterms:W3CDTF">2014-07-30T13:22:38Z</dcterms:modified>
</cp:coreProperties>
</file>